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45" r:id="rId3"/>
    <p:sldId id="346" r:id="rId4"/>
    <p:sldId id="347" r:id="rId5"/>
    <p:sldId id="349" r:id="rId6"/>
    <p:sldId id="352" r:id="rId7"/>
    <p:sldId id="348" r:id="rId8"/>
    <p:sldId id="374" r:id="rId9"/>
    <p:sldId id="350" r:id="rId10"/>
    <p:sldId id="351" r:id="rId11"/>
    <p:sldId id="353" r:id="rId12"/>
    <p:sldId id="354" r:id="rId13"/>
    <p:sldId id="355" r:id="rId14"/>
    <p:sldId id="356" r:id="rId15"/>
    <p:sldId id="357" r:id="rId16"/>
    <p:sldId id="359" r:id="rId17"/>
    <p:sldId id="358" r:id="rId18"/>
    <p:sldId id="258" r:id="rId19"/>
    <p:sldId id="261" r:id="rId20"/>
    <p:sldId id="267" r:id="rId21"/>
    <p:sldId id="272" r:id="rId22"/>
    <p:sldId id="318" r:id="rId23"/>
    <p:sldId id="269" r:id="rId24"/>
    <p:sldId id="274" r:id="rId25"/>
    <p:sldId id="263" r:id="rId26"/>
    <p:sldId id="264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61" r:id="rId36"/>
    <p:sldId id="360" r:id="rId37"/>
    <p:sldId id="362" r:id="rId38"/>
    <p:sldId id="363" r:id="rId39"/>
    <p:sldId id="364" r:id="rId40"/>
    <p:sldId id="365" r:id="rId41"/>
    <p:sldId id="331" r:id="rId42"/>
    <p:sldId id="327" r:id="rId43"/>
    <p:sldId id="335" r:id="rId44"/>
    <p:sldId id="329" r:id="rId45"/>
    <p:sldId id="337" r:id="rId46"/>
    <p:sldId id="339" r:id="rId47"/>
    <p:sldId id="332" r:id="rId48"/>
    <p:sldId id="334" r:id="rId49"/>
    <p:sldId id="336" r:id="rId50"/>
    <p:sldId id="330" r:id="rId51"/>
    <p:sldId id="338" r:id="rId52"/>
    <p:sldId id="340" r:id="rId53"/>
    <p:sldId id="367" r:id="rId54"/>
    <p:sldId id="368" r:id="rId55"/>
    <p:sldId id="369" r:id="rId56"/>
    <p:sldId id="370" r:id="rId57"/>
    <p:sldId id="371" r:id="rId58"/>
    <p:sldId id="372" r:id="rId59"/>
    <p:sldId id="373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4D4"/>
    <a:srgbClr val="CECFCD"/>
    <a:srgbClr val="355572"/>
    <a:srgbClr val="557B9F"/>
    <a:srgbClr val="153048"/>
    <a:srgbClr val="A5BBCE"/>
    <a:srgbClr val="1F3B57"/>
    <a:srgbClr val="3657CB"/>
    <a:srgbClr val="0E289B"/>
    <a:srgbClr val="0E3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87375" autoAdjust="0"/>
  </p:normalViewPr>
  <p:slideViewPr>
    <p:cSldViewPr snapToGrid="0" snapToObjects="1">
      <p:cViewPr>
        <p:scale>
          <a:sx n="85" d="100"/>
          <a:sy n="85" d="100"/>
        </p:scale>
        <p:origin x="-1296" y="-1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4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B7764-F9A1-FC46-AC3D-B0E0DC717AC2}" type="datetimeFigureOut">
              <a:rPr lang="en-US" smtClean="0"/>
              <a:t>12/2/12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18286-7239-9B4D-BA2F-460B135B0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7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Come from WRF model idealized cases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 smtClean="0">
                <a:latin typeface="Gill Sans Light"/>
                <a:cs typeface="Gill Sans Light"/>
              </a:rPr>
              <a:t>Goal is to quickly spin-up a well-developed CBL</a:t>
            </a:r>
            <a:endParaRPr lang="en-US" sz="2400" dirty="0" smtClean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0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WRF model has</a:t>
            </a:r>
            <a:r>
              <a:rPr lang="en-US" baseline="0" dirty="0" smtClean="0"/>
              <a:t> several filters: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1.) 5</a:t>
            </a:r>
            <a:r>
              <a:rPr lang="en-US" baseline="30000" dirty="0" smtClean="0"/>
              <a:t>th</a:t>
            </a:r>
            <a:r>
              <a:rPr lang="en-US" baseline="0" dirty="0" smtClean="0"/>
              <a:t>-order = 6</a:t>
            </a:r>
            <a:r>
              <a:rPr lang="en-US" baseline="30000" dirty="0" smtClean="0"/>
              <a:t>th</a:t>
            </a:r>
            <a:r>
              <a:rPr lang="en-US" baseline="0" dirty="0" smtClean="0"/>
              <a:t>-order + Implicit diffusion term, </a:t>
            </a:r>
            <a:r>
              <a:rPr lang="en-US" sz="1200" dirty="0" smtClean="0">
                <a:latin typeface="Gill Sans Light"/>
                <a:cs typeface="Gill Sans Light"/>
              </a:rPr>
              <a:t>Diffusion term proportional to the Courant number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Gill Sans Light"/>
                <a:cs typeface="Gill Sans Light"/>
              </a:rPr>
              <a:t>2.) Time-averaging of vertically-implicit part of time-split equations slightly forward-centered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3.) Terms added to horizontal momentum equations that specifically damp 3D divergence (in terms of time derivative of pressure)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Gill Sans Light"/>
                <a:cs typeface="Gill Sans Light"/>
              </a:rPr>
              <a:t>---</a:t>
            </a:r>
            <a:r>
              <a:rPr lang="en-US" sz="2800" baseline="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Modified pressure used in horizontal pressure-gradient terms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4.) </a:t>
            </a:r>
            <a:r>
              <a:rPr lang="en-US" sz="1200" dirty="0" smtClean="0">
                <a:latin typeface="Gill Sans Light"/>
                <a:cs typeface="Gill Sans Light"/>
              </a:rPr>
              <a:t>Terms added to horizontal momentum equations that damp the vertically-integrated horizontal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58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both</a:t>
            </a:r>
            <a:r>
              <a:rPr lang="en-US" baseline="0" dirty="0" smtClean="0"/>
              <a:t> have narrower inertial sub-range and much sharper drop-off, more energy at larger scales</a:t>
            </a:r>
          </a:p>
          <a:p>
            <a:r>
              <a:rPr lang="en-US" baseline="0" dirty="0" smtClean="0"/>
              <a:t>Shear: similar, but still drops off faster, transverse worse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77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elongated in transverse direction due to theory ~4/3 t/l</a:t>
            </a:r>
          </a:p>
          <a:p>
            <a:r>
              <a:rPr lang="en-US" dirty="0" smtClean="0"/>
              <a:t>Free:   WRF more concentrated near larger scales, and fast drop-off</a:t>
            </a:r>
          </a:p>
          <a:p>
            <a:r>
              <a:rPr lang="en-US" dirty="0" smtClean="0"/>
              <a:t>Shear: Not as concentrated near larger scales,</a:t>
            </a:r>
            <a:r>
              <a:rPr lang="en-US" baseline="0" dirty="0" smtClean="0"/>
              <a:t> but drop-off occurs at smaller scales.</a:t>
            </a:r>
          </a:p>
          <a:p>
            <a:r>
              <a:rPr lang="en-US" baseline="0" dirty="0" smtClean="0"/>
              <a:t>Note, spectra shifted in k2 direction, due to variability across rolls, these are small scale anisotropic effects that WRF washes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both</a:t>
            </a:r>
            <a:r>
              <a:rPr lang="en-US" baseline="0" dirty="0" smtClean="0"/>
              <a:t> have narrower inertial sub-range and much sharper drop-off, more similar energy at larger scales</a:t>
            </a:r>
          </a:p>
          <a:p>
            <a:r>
              <a:rPr lang="en-US" baseline="0" dirty="0" smtClean="0"/>
              <a:t>Shear: k1 direction almost matches exactly, in k2 direction get larger drop-off more energy at larger scales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96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not elongated because k1,k2</a:t>
            </a:r>
            <a:r>
              <a:rPr lang="en-US" baseline="0" dirty="0" smtClean="0"/>
              <a:t> are both transverse</a:t>
            </a:r>
            <a:endParaRPr lang="en-US" dirty="0" smtClean="0"/>
          </a:p>
          <a:p>
            <a:r>
              <a:rPr lang="en-US" dirty="0" smtClean="0"/>
              <a:t>Free:   WRF less more concentrated near larger scales, and fast drop-off</a:t>
            </a:r>
          </a:p>
          <a:p>
            <a:r>
              <a:rPr lang="en-US" dirty="0" smtClean="0"/>
              <a:t>Shear: Not as concentrated near larger scales,</a:t>
            </a:r>
            <a:r>
              <a:rPr lang="en-US" baseline="0" dirty="0" smtClean="0"/>
              <a:t> but drop-off occurs at smaller scales.</a:t>
            </a:r>
          </a:p>
          <a:p>
            <a:r>
              <a:rPr lang="en-US" baseline="0" dirty="0" smtClean="0"/>
              <a:t>Note, spectra shifted in k2 direction, due to variability across rolls, these are small scale anisotropic effects that WRF washes out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07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u:</a:t>
            </a:r>
            <a:r>
              <a:rPr lang="en-US" baseline="0" dirty="0" smtClean="0"/>
              <a:t> WRF larger v: WRF larger w: similar at level of interest</a:t>
            </a:r>
          </a:p>
          <a:p>
            <a:r>
              <a:rPr lang="en-US" baseline="0" dirty="0" smtClean="0"/>
              <a:t>Shear: u: OU larger v: similar w: WRF maybe slightly more at level of interest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7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Free:   </a:t>
            </a:r>
            <a:r>
              <a:rPr lang="en-US" dirty="0" err="1" smtClean="0"/>
              <a:t>tke</a:t>
            </a:r>
            <a:r>
              <a:rPr lang="en-US" dirty="0" smtClean="0"/>
              <a:t>: WRF</a:t>
            </a:r>
            <a:r>
              <a:rPr lang="en-US" baseline="0" dirty="0" smtClean="0"/>
              <a:t> larger</a:t>
            </a:r>
          </a:p>
          <a:p>
            <a:r>
              <a:rPr lang="en-US" baseline="0" dirty="0" smtClean="0"/>
              <a:t>Shear: </a:t>
            </a:r>
            <a:r>
              <a:rPr lang="en-US" baseline="0" dirty="0" err="1" smtClean="0"/>
              <a:t>tke</a:t>
            </a:r>
            <a:r>
              <a:rPr lang="en-US" baseline="0" dirty="0" smtClean="0"/>
              <a:t>: OU larger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36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24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air pollution applications, where dispersive role of small-scale motion may be very important, or wave propagation business, where structure-function parameter will not be right if small-scale motions are affected by numerical dissipation.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6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Energy-containing = turbulence producing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Flow features are potentially neither sufficiently resolved explicitly nor correctly represented statistically as subgrid-scale phenomena (</a:t>
            </a:r>
            <a:r>
              <a:rPr lang="en-US" sz="2400" dirty="0" err="1" smtClean="0">
                <a:latin typeface="Gill Sans Light"/>
                <a:cs typeface="Gill Sans Light"/>
              </a:rPr>
              <a:t>Wyngaard</a:t>
            </a:r>
            <a:r>
              <a:rPr lang="en-US" sz="2400" dirty="0" smtClean="0">
                <a:latin typeface="Gill Sans Light"/>
                <a:cs typeface="Gill Sans Light"/>
              </a:rPr>
              <a:t> 2004)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Energy-containing = turbulence producing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Flow features are potentially neither sufficiently resolved explicitly nor correctly represented statistically as subgrid-scale phenomena (</a:t>
            </a:r>
            <a:r>
              <a:rPr lang="en-US" sz="2400" dirty="0" err="1" smtClean="0">
                <a:latin typeface="Gill Sans Light"/>
                <a:cs typeface="Gill Sans Light"/>
              </a:rPr>
              <a:t>Wyngaard</a:t>
            </a:r>
            <a:r>
              <a:rPr lang="en-US" sz="2400" dirty="0" smtClean="0">
                <a:latin typeface="Gill Sans Light"/>
                <a:cs typeface="Gill Sans Light"/>
              </a:rPr>
              <a:t> 2004)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</a:p>
          <a:p>
            <a:r>
              <a:rPr lang="en-US" sz="1200" dirty="0" smtClean="0">
                <a:latin typeface="Gill Sans Light"/>
                <a:cs typeface="Gill Sans Light"/>
              </a:rPr>
              <a:t>PBL</a:t>
            </a:r>
            <a:r>
              <a:rPr lang="en-US" sz="1200" baseline="0" dirty="0" smtClean="0">
                <a:latin typeface="Gill Sans Light"/>
                <a:cs typeface="Gill Sans Light"/>
              </a:rPr>
              <a:t> schemes a</a:t>
            </a:r>
            <a:r>
              <a:rPr lang="en-US" sz="1200" dirty="0" smtClean="0">
                <a:latin typeface="Gill Sans Light"/>
                <a:cs typeface="Gill Sans Light"/>
              </a:rPr>
              <a:t>ssume that an individual model grid cell contains a representative sample of subgrid turbulent motions</a:t>
            </a:r>
            <a:endParaRPr lang="en-US" dirty="0" smtClean="0"/>
          </a:p>
          <a:p>
            <a:r>
              <a:rPr lang="en-US" dirty="0" smtClean="0"/>
              <a:t>Smagorinsky</a:t>
            </a:r>
            <a:r>
              <a:rPr lang="en-US" baseline="0" dirty="0" smtClean="0"/>
              <a:t> is based on deformation of resolved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0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1.) Periodic</a:t>
            </a:r>
            <a:r>
              <a:rPr lang="en-US" baseline="0" dirty="0" smtClean="0"/>
              <a:t> LBC condition not met in atmosphere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2.) Predictions are susceptible to drift from observations and often fail to reproduce sharp gradients observed in nature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3.) dispersive errors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WRF-LES</a:t>
            </a:r>
            <a:r>
              <a:rPr lang="en-US" baseline="0" dirty="0" smtClean="0"/>
              <a:t> is convenient, one-stop shop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58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modifies the background environment</a:t>
            </a:r>
          </a:p>
          <a:p>
            <a:r>
              <a:rPr lang="en-US" dirty="0" smtClean="0"/>
              <a:t>Allows local variability to be retained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PBL schemes tested: YSU, MYJ, MYNN, TEMF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WRF: 101 x 101 x 41 (∆x = ∆y = 1 km),</a:t>
            </a:r>
            <a:r>
              <a:rPr lang="en-US" sz="2400" baseline="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Initialized with NARR data (∆ ~ 32 km),</a:t>
            </a:r>
            <a:r>
              <a:rPr lang="en-US" sz="2400" baseline="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12-hr warm-start to reduce spin-up effects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LES:  512 x 512 x 80 (∆x = ∆y = 100 m, ∆z = 50m),</a:t>
            </a:r>
            <a:r>
              <a:rPr lang="en-US" sz="2400" baseline="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Nudged with RUC data (∆ ~ 20 km)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OBS:</a:t>
            </a:r>
            <a:r>
              <a:rPr lang="en-US" sz="2400" baseline="0" dirty="0" smtClean="0"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latin typeface="Gill Sans Light"/>
                <a:cs typeface="Gill Sans Light"/>
              </a:rPr>
              <a:t>SMOS, CO2FLX, ECOR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Cheapest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7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slice of final hour. Looks similar, right? Some signs of broader</a:t>
            </a:r>
            <a:r>
              <a:rPr lang="en-US" baseline="0" dirty="0" smtClean="0"/>
              <a:t>, less organized cellular convection for free, and slightly broader and elongated streaks in shear.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09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ill Sans Light"/>
                <a:cs typeface="Gill Sans Light"/>
              </a:rPr>
              <a:t>Even with extremely conservative time step, WRF-LES domains would crash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ill Sans Light"/>
                <a:cs typeface="Gill Sans Light"/>
              </a:rPr>
              <a:t>Possibly due to limits on time step and the initial transition into turbulent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ill Sans Light"/>
                <a:cs typeface="Gill Sans Light"/>
              </a:rPr>
              <a:t>Even with extremely conservative time step, WRF-LES domains would crash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ill Sans Light"/>
                <a:cs typeface="Gill Sans Light"/>
              </a:rPr>
              <a:t>Possibly due to limits on time step and the initial transition into turbulent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described in previous studies (</a:t>
            </a:r>
            <a:r>
              <a:rPr lang="en-US" dirty="0" err="1" smtClean="0"/>
              <a:t>Moeng</a:t>
            </a:r>
            <a:r>
              <a:rPr lang="en-US" dirty="0" smtClean="0"/>
              <a:t> et al. 2007; </a:t>
            </a:r>
            <a:r>
              <a:rPr lang="en-US" dirty="0" err="1" smtClean="0"/>
              <a:t>Mirocha</a:t>
            </a:r>
            <a:r>
              <a:rPr lang="en-US" dirty="0" smtClean="0"/>
              <a:t> 2010)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 enough TKE to pass to </a:t>
            </a:r>
            <a:r>
              <a:rPr lang="en-US" dirty="0" err="1" smtClean="0"/>
              <a:t>iner</a:t>
            </a:r>
            <a:r>
              <a:rPr lang="en-US" dirty="0" smtClean="0"/>
              <a:t> domains, must spin up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Outer LES domains likely reside within problematic scale ranges</a:t>
            </a:r>
            <a:endParaRPr lang="en-US" dirty="0" smtClean="0">
              <a:latin typeface="Myriad Pro Semibold"/>
              <a:cs typeface="Myriad Pro Semibold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that OU-LES is known to confidently reproduce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Energy-containing = turbulence producing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Flow features are potentially neither sufficiently resolved explicitly nor correctly represented statistically as subgrid-scale phenomena (</a:t>
            </a:r>
            <a:r>
              <a:rPr lang="en-US" sz="2400" dirty="0" err="1" smtClean="0">
                <a:latin typeface="Gill Sans Light"/>
                <a:cs typeface="Gill Sans Light"/>
              </a:rPr>
              <a:t>Wyngaard</a:t>
            </a:r>
            <a:r>
              <a:rPr lang="en-US" sz="2400" dirty="0" smtClean="0">
                <a:latin typeface="Gill Sans Light"/>
                <a:cs typeface="Gill Sans Light"/>
              </a:rPr>
              <a:t> 2004)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space and time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 space and time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4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Some issues with shallow PBL and cool bias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Findings match other studies (Shin and Hong 2011)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66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OU-LES uses implicit box filter (grid cutoff)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Small scales </a:t>
            </a:r>
            <a:r>
              <a:rPr lang="en-US" sz="2400" baseline="0" dirty="0" smtClean="0">
                <a:latin typeface="Gill Sans Light"/>
                <a:cs typeface="Gill Sans Light"/>
              </a:rPr>
              <a:t>m</a:t>
            </a:r>
            <a:r>
              <a:rPr lang="en-US" sz="2400" dirty="0" smtClean="0">
                <a:latin typeface="Gill Sans Light"/>
                <a:cs typeface="Gill Sans Light"/>
              </a:rPr>
              <a:t>ore favorable to generalized modeling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ill Sans Light"/>
                <a:cs typeface="Gill Sans Light"/>
              </a:rPr>
              <a:t>Given sufficient resolution, LES is assumed independent of SFS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>
                <a:latin typeface="Gill Sans Light"/>
                <a:cs typeface="Gill Sans Light"/>
              </a:rPr>
              <a:t>Velocity spectra and other statistics compared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>
                <a:latin typeface="Gill Sans Light"/>
                <a:cs typeface="Gill Sans Light"/>
              </a:rPr>
              <a:t>Velocity spectra and other statistics compared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18286-7239-9B4D-BA2F-460B135B08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Myriad Pro Light"/>
                <a:cs typeface="Myriad Pr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9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8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6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41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3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79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9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1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6FDA-B82D-214C-8058-37C66168087B}" type="datetimeFigureOut">
              <a:rPr lang="en-US" smtClean="0"/>
              <a:t>12/2/12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47711-8C36-864C-8113-123450A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40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Myriad Pro Semibold"/>
          <a:ea typeface="+mj-ea"/>
          <a:cs typeface="Myriad Pro Semibold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2800"/>
        </a:spcAft>
        <a:buFont typeface="Arial"/>
        <a:buChar char="•"/>
        <a:defRPr sz="2800" b="0" i="0" kern="1200">
          <a:solidFill>
            <a:schemeClr val="tx1"/>
          </a:solidFill>
          <a:latin typeface="Myriad Pro"/>
          <a:ea typeface="+mn-ea"/>
          <a:cs typeface="Myriad Pro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–"/>
        <a:defRPr sz="2400" b="0" i="0" kern="1200">
          <a:solidFill>
            <a:schemeClr val="tx1"/>
          </a:solidFill>
          <a:latin typeface="Myriad Pro"/>
          <a:ea typeface="+mn-ea"/>
          <a:cs typeface="Myriad Pro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•"/>
        <a:defRPr sz="2000" b="0" i="0" kern="1200">
          <a:solidFill>
            <a:schemeClr val="tx1"/>
          </a:solidFill>
          <a:latin typeface="Myriad Pro"/>
          <a:ea typeface="+mn-ea"/>
          <a:cs typeface="Myriad Pro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–"/>
        <a:defRPr sz="1800" b="0" i="0" kern="1200">
          <a:solidFill>
            <a:schemeClr val="tx1"/>
          </a:solidFill>
          <a:latin typeface="Myriad Pro"/>
          <a:ea typeface="+mn-ea"/>
          <a:cs typeface="Myriad Pro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/>
        <a:buChar char="»"/>
        <a:defRPr sz="2000" b="0" i="0" kern="1200">
          <a:solidFill>
            <a:schemeClr val="tx1"/>
          </a:solidFill>
          <a:latin typeface="Myriad Pro"/>
          <a:ea typeface="+mn-ea"/>
          <a:cs typeface="Myriad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743198"/>
          </a:xfrm>
        </p:spPr>
        <p:txBody>
          <a:bodyPr anchor="ctr" anchorCtr="1">
            <a:normAutofit fontScale="90000"/>
          </a:bodyPr>
          <a:lstStyle/>
          <a:p>
            <a:r>
              <a:rPr lang="en-US" dirty="0"/>
              <a:t>Downscaling techniques for retrieval of near-surface meteorological fields and turbulence parameters from atmospheric numerical model outputs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14800"/>
            <a:ext cx="9144000" cy="1371600"/>
          </a:xfrm>
        </p:spPr>
        <p:txBody>
          <a:bodyPr anchor="ctr" anchorCtr="1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CECFCD"/>
                </a:solidFill>
              </a:rPr>
              <a:t>Jeremy A. Gibbs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CECFCD"/>
                </a:solidFill>
              </a:rPr>
              <a:t>School of Meteorology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79391" y="52296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Mesoscale Modeling: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3600" dirty="0" smtClean="0"/>
              <a:t>Expanded work from previous studies</a:t>
            </a:r>
            <a:endParaRPr lang="en-US" sz="3600" dirty="0"/>
          </a:p>
          <a:p>
            <a:pPr lvl="1">
              <a:spcAft>
                <a:spcPts val="2800"/>
              </a:spcAft>
            </a:pPr>
            <a:r>
              <a:rPr lang="en-US" sz="3200" dirty="0" smtClean="0"/>
              <a:t>Gibbs (2008), Gibbs </a:t>
            </a:r>
            <a:r>
              <a:rPr lang="en-US" sz="3200" i="1" dirty="0" smtClean="0"/>
              <a:t>et al.</a:t>
            </a:r>
            <a:r>
              <a:rPr lang="en-US" sz="3200" dirty="0" smtClean="0"/>
              <a:t> (2011)</a:t>
            </a:r>
          </a:p>
          <a:p>
            <a:r>
              <a:rPr lang="en-US" sz="3600" dirty="0" smtClean="0"/>
              <a:t>Five CBL cases investigated</a:t>
            </a:r>
          </a:p>
          <a:p>
            <a:r>
              <a:rPr lang="en-US" sz="3600" dirty="0" smtClean="0"/>
              <a:t>Comparison domain centered over ARM site in Lamont, OK</a:t>
            </a:r>
          </a:p>
          <a:p>
            <a:r>
              <a:rPr lang="en-US" sz="3600" dirty="0" smtClean="0"/>
              <a:t>WRF model output compared with observational and OU-LES data</a:t>
            </a:r>
          </a:p>
        </p:txBody>
      </p:sp>
    </p:spTree>
    <p:extLst>
      <p:ext uri="{BB962C8B-B14F-4D97-AF65-F5344CB8AC3E}">
        <p14:creationId xmlns:p14="http://schemas.microsoft.com/office/powerpoint/2010/main" val="378059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Mesoscale Modeling: Setup</a:t>
            </a:r>
            <a:endParaRPr lang="en-US" dirty="0"/>
          </a:p>
        </p:txBody>
      </p:sp>
      <p:pic>
        <p:nvPicPr>
          <p:cNvPr id="4" name="Content Placeholder 3" descr="domains-eps-converted-t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16" b="-5516"/>
          <a:stretch>
            <a:fillRect/>
          </a:stretch>
        </p:blipFill>
        <p:spPr>
          <a:xfrm>
            <a:off x="457200" y="914400"/>
            <a:ext cx="8229600" cy="5943600"/>
          </a:xfrm>
        </p:spPr>
      </p:pic>
    </p:spTree>
    <p:extLst>
      <p:ext uri="{BB962C8B-B14F-4D97-AF65-F5344CB8AC3E}">
        <p14:creationId xmlns:p14="http://schemas.microsoft.com/office/powerpoint/2010/main" val="16485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Mesoscale Modeling: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/>
              <a:t>Little value </a:t>
            </a:r>
            <a:r>
              <a:rPr lang="en-US" sz="3600" dirty="0" smtClean="0"/>
              <a:t>added for horizontal grid spacing refinement of 4 km </a:t>
            </a:r>
            <a:r>
              <a:rPr lang="en-US" sz="3600" dirty="0"/>
              <a:t>→</a:t>
            </a:r>
            <a:r>
              <a:rPr lang="en-US" sz="3600" dirty="0" smtClean="0"/>
              <a:t> </a:t>
            </a:r>
            <a:r>
              <a:rPr lang="en-US" sz="3600" dirty="0"/>
              <a:t>1 km</a:t>
            </a:r>
          </a:p>
          <a:p>
            <a:pPr>
              <a:spcAft>
                <a:spcPts val="0"/>
              </a:spcAft>
            </a:pPr>
            <a:r>
              <a:rPr lang="en-US" sz="3600" dirty="0"/>
              <a:t>These scales often reside within the maximum energy-</a:t>
            </a:r>
            <a:r>
              <a:rPr lang="en-US" sz="3600" dirty="0" smtClean="0"/>
              <a:t>containing </a:t>
            </a:r>
            <a:r>
              <a:rPr lang="en-US" sz="3600" dirty="0"/>
              <a:t>spectral intervals of CBL motions</a:t>
            </a:r>
          </a:p>
          <a:p>
            <a:pPr marL="0" indent="0">
              <a:spcAft>
                <a:spcPts val="0"/>
              </a:spcAft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6408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Mesoscale Modeling: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WRF mean fields compared reasonably well with observational and LES data</a:t>
            </a:r>
          </a:p>
          <a:p>
            <a:r>
              <a:rPr lang="en-US" sz="3200" dirty="0"/>
              <a:t>Turbulence parameters indicated WRF generally </a:t>
            </a:r>
            <a:r>
              <a:rPr lang="en-US" sz="3200" dirty="0" smtClean="0"/>
              <a:t>failed to capture small</a:t>
            </a:r>
            <a:r>
              <a:rPr lang="en-US" sz="3200" dirty="0"/>
              <a:t>-scale spatial variability of CBL </a:t>
            </a:r>
            <a:r>
              <a:rPr lang="en-US" sz="3200" dirty="0" smtClean="0"/>
              <a:t>flows</a:t>
            </a:r>
          </a:p>
          <a:p>
            <a:r>
              <a:rPr lang="en-US" sz="3200" dirty="0"/>
              <a:t>Non-local PBL scheme (YSU) </a:t>
            </a:r>
            <a:r>
              <a:rPr lang="en-US" sz="3200" dirty="0" smtClean="0"/>
              <a:t>performed the most admirably across </a:t>
            </a:r>
            <a:r>
              <a:rPr lang="en-US" sz="3200" dirty="0"/>
              <a:t>a broad range of </a:t>
            </a:r>
            <a:r>
              <a:rPr lang="en-US" sz="3200" dirty="0" smtClean="0"/>
              <a:t>conditions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82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Eddy Simulation: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Autofit/>
          </a:bodyPr>
          <a:lstStyle/>
          <a:p>
            <a:r>
              <a:rPr lang="en-US" sz="3200" dirty="0"/>
              <a:t>Historically, the LES approach has </a:t>
            </a:r>
            <a:r>
              <a:rPr lang="en-US" sz="3200" dirty="0" smtClean="0"/>
              <a:t>proven </a:t>
            </a:r>
            <a:r>
              <a:rPr lang="en-US" sz="3200" dirty="0"/>
              <a:t>particularly </a:t>
            </a:r>
            <a:r>
              <a:rPr lang="en-US" sz="3200" dirty="0" smtClean="0"/>
              <a:t>relevant </a:t>
            </a:r>
            <a:r>
              <a:rPr lang="en-US" sz="3200" dirty="0"/>
              <a:t>for the reproduction of CBL flow </a:t>
            </a:r>
            <a:r>
              <a:rPr lang="en-US" sz="3200" dirty="0" smtClean="0"/>
              <a:t>types</a:t>
            </a:r>
          </a:p>
          <a:p>
            <a:r>
              <a:rPr lang="en-US" sz="3200" dirty="0" smtClean="0"/>
              <a:t>Equations of motion are filtered in physical space to remove smallest scales of the flow</a:t>
            </a:r>
          </a:p>
          <a:p>
            <a:r>
              <a:rPr lang="en-US" sz="3200" dirty="0" smtClean="0"/>
              <a:t>Large scale eddies are explicitly resolved</a:t>
            </a:r>
          </a:p>
          <a:p>
            <a:r>
              <a:rPr lang="en-US" sz="3200" dirty="0" smtClean="0"/>
              <a:t>Effects of small scales are modeled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365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LES: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Autofit/>
          </a:bodyPr>
          <a:lstStyle/>
          <a:p>
            <a:r>
              <a:rPr lang="en-US" sz="3200" dirty="0"/>
              <a:t>CBL flows were reproduced using </a:t>
            </a:r>
            <a:r>
              <a:rPr lang="en-US" sz="3200" dirty="0" smtClean="0"/>
              <a:t>OU</a:t>
            </a:r>
            <a:r>
              <a:rPr lang="en-US" sz="3200" dirty="0"/>
              <a:t>-</a:t>
            </a:r>
            <a:r>
              <a:rPr lang="en-US" sz="3200" dirty="0" smtClean="0"/>
              <a:t>LES and WRF-LES</a:t>
            </a:r>
          </a:p>
          <a:p>
            <a:r>
              <a:rPr lang="en-US" sz="3200" dirty="0" smtClean="0"/>
              <a:t>Numerical </a:t>
            </a:r>
            <a:r>
              <a:rPr lang="en-US" sz="3200" dirty="0"/>
              <a:t>domain: </a:t>
            </a:r>
            <a:r>
              <a:rPr lang="en-US" sz="3200" dirty="0" smtClean="0"/>
              <a:t>10.24 × 10.24 × 2 km</a:t>
            </a:r>
            <a:r>
              <a:rPr lang="en-US" sz="3200" baseline="30000" dirty="0" smtClean="0"/>
              <a:t>3</a:t>
            </a:r>
          </a:p>
          <a:p>
            <a:r>
              <a:rPr lang="en-US" sz="3200" dirty="0" smtClean="0"/>
              <a:t>Initialized </a:t>
            </a:r>
            <a:r>
              <a:rPr lang="en-US" sz="3200" dirty="0"/>
              <a:t>with </a:t>
            </a:r>
            <a:r>
              <a:rPr lang="en-US" sz="3200" dirty="0" smtClean="0"/>
              <a:t>same idealized profiles</a:t>
            </a:r>
          </a:p>
          <a:p>
            <a:r>
              <a:rPr lang="en-US" sz="3200" dirty="0"/>
              <a:t>F</a:t>
            </a:r>
            <a:r>
              <a:rPr lang="en-US" sz="3200" dirty="0" smtClean="0"/>
              <a:t>orcings </a:t>
            </a:r>
            <a:r>
              <a:rPr lang="en-US" sz="3200" dirty="0"/>
              <a:t>were set equal and held constant</a:t>
            </a:r>
          </a:p>
          <a:p>
            <a:r>
              <a:rPr lang="en-US" sz="3200" dirty="0"/>
              <a:t>Effects of flow types (with/without shear) and of varying </a:t>
            </a:r>
            <a:r>
              <a:rPr lang="en-US" sz="3200" dirty="0" smtClean="0"/>
              <a:t>grid spacing were investigated</a:t>
            </a:r>
          </a:p>
        </p:txBody>
      </p:sp>
    </p:spTree>
    <p:extLst>
      <p:ext uri="{BB962C8B-B14F-4D97-AF65-F5344CB8AC3E}">
        <p14:creationId xmlns:p14="http://schemas.microsoft.com/office/powerpoint/2010/main" val="2893874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LES: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Why Spectra?</a:t>
            </a:r>
          </a:p>
          <a:p>
            <a:r>
              <a:rPr lang="en-US" sz="3000" dirty="0" smtClean="0"/>
              <a:t>Lack </a:t>
            </a:r>
            <a:r>
              <a:rPr lang="en-US" sz="3000" dirty="0"/>
              <a:t>of verification data at these scales</a:t>
            </a:r>
          </a:p>
          <a:p>
            <a:r>
              <a:rPr lang="en-US" sz="3000" dirty="0" smtClean="0"/>
              <a:t>Does model produce </a:t>
            </a:r>
            <a:r>
              <a:rPr lang="en-US" sz="3000" dirty="0"/>
              <a:t>expected energy </a:t>
            </a:r>
            <a:r>
              <a:rPr lang="en-US" sz="3000" dirty="0" smtClean="0"/>
              <a:t>statistics?</a:t>
            </a:r>
            <a:endParaRPr lang="en-US" sz="3000" dirty="0"/>
          </a:p>
          <a:p>
            <a:r>
              <a:rPr lang="en-US" sz="3000" dirty="0" smtClean="0"/>
              <a:t>Does model produce </a:t>
            </a:r>
            <a:r>
              <a:rPr lang="en-US" sz="3000" dirty="0"/>
              <a:t>features consistent with realistic atmospheric </a:t>
            </a:r>
            <a:r>
              <a:rPr lang="en-US" sz="3000" dirty="0" smtClean="0"/>
              <a:t>dynamics?</a:t>
            </a:r>
            <a:endParaRPr lang="en-US" sz="3000" dirty="0"/>
          </a:p>
          <a:p>
            <a:r>
              <a:rPr lang="en-US" sz="3000" dirty="0"/>
              <a:t>Further allows investigation of model numerics and assessment of effective </a:t>
            </a:r>
            <a:r>
              <a:rPr lang="en-US" sz="3000" dirty="0" smtClean="0"/>
              <a:t>resolution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4894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LES: Setup</a:t>
            </a:r>
            <a:endParaRPr lang="en-US" dirty="0"/>
          </a:p>
        </p:txBody>
      </p:sp>
      <p:pic>
        <p:nvPicPr>
          <p:cNvPr id="5" name="Content Placeholder 4" descr="FIG1_input_soundings-eps-converted-to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00" b="-15000"/>
          <a:stretch>
            <a:fillRect/>
          </a:stretch>
        </p:blipFill>
        <p:spPr>
          <a:xfrm>
            <a:off x="228600" y="914400"/>
            <a:ext cx="8686800" cy="5646420"/>
          </a:xfrm>
        </p:spPr>
      </p:pic>
    </p:spTree>
    <p:extLst>
      <p:ext uri="{BB962C8B-B14F-4D97-AF65-F5344CB8AC3E}">
        <p14:creationId xmlns:p14="http://schemas.microsoft.com/office/powerpoint/2010/main" val="3505306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Idealized LES: </a:t>
            </a:r>
            <a:r>
              <a:rPr lang="en-US" dirty="0" smtClean="0"/>
              <a:t>Code Descriptions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905195"/>
              </p:ext>
            </p:extLst>
          </p:nvPr>
        </p:nvGraphicFramePr>
        <p:xfrm>
          <a:off x="457200" y="914400"/>
          <a:ext cx="8229600" cy="5486400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2743200"/>
                <a:gridCol w="2743200"/>
                <a:gridCol w="2743200"/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Myriad Pro"/>
                        <a:cs typeface="Myriad Pro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Myriad Pro Semibold"/>
                          <a:cs typeface="Myriad Pro Semibold"/>
                        </a:rPr>
                        <a:t>OU-LES</a:t>
                      </a:r>
                      <a:endParaRPr lang="en-US" sz="2200" dirty="0"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Myriad Pro Semibold"/>
                          <a:cs typeface="Myriad Pro Semibold"/>
                        </a:rPr>
                        <a:t>WRF-LES</a:t>
                      </a:r>
                      <a:endParaRPr lang="en-US" sz="2200" dirty="0"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Governing</a:t>
                      </a:r>
                      <a:r>
                        <a:rPr lang="en-US" sz="2200" baseline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 Equations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Incompressible, </a:t>
                      </a:r>
                      <a:r>
                        <a:rPr lang="en-US" sz="2000" dirty="0" err="1" smtClean="0">
                          <a:latin typeface="Myriad Pro"/>
                          <a:cs typeface="Myriad Pro"/>
                        </a:rPr>
                        <a:t>Boussinesq</a:t>
                      </a:r>
                      <a:endParaRPr lang="en-US" sz="2000" b="0" i="0" dirty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Compressible,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Non-hydrostatic</a:t>
                      </a:r>
                      <a:endParaRPr lang="en-US" sz="2000" b="0" i="0" dirty="0" smtClean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Finite Difference</a:t>
                      </a:r>
                      <a:r>
                        <a:rPr lang="en-US" sz="2200" baseline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 Scheme</a:t>
                      </a:r>
                      <a:endParaRPr lang="en-US" sz="220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2</a:t>
                      </a:r>
                      <a:r>
                        <a:rPr lang="en-US" sz="2000" baseline="30000" dirty="0" smtClean="0">
                          <a:latin typeface="Myriad Pro"/>
                          <a:cs typeface="Myriad Pro"/>
                        </a:rPr>
                        <a:t>nd</a:t>
                      </a: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-order centered</a:t>
                      </a:r>
                      <a:endParaRPr lang="en-US" sz="2000" b="0" i="0" dirty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5</a:t>
                      </a:r>
                      <a:r>
                        <a:rPr lang="en-US" sz="2000" baseline="30000" dirty="0" smtClean="0">
                          <a:latin typeface="Myriad Pro"/>
                          <a:cs typeface="Myriad Pro"/>
                        </a:rPr>
                        <a:t>th</a:t>
                      </a: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-order upwind</a:t>
                      </a:r>
                      <a:endParaRPr lang="en-US" sz="2000" b="0" i="0" dirty="0" smtClean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Integration Scheme</a:t>
                      </a:r>
                      <a:endParaRPr lang="en-US" sz="220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3</a:t>
                      </a:r>
                      <a:r>
                        <a:rPr lang="en-US" sz="2000" baseline="30000" dirty="0" smtClean="0">
                          <a:latin typeface="Myriad Pro"/>
                          <a:cs typeface="Myriad Pro"/>
                        </a:rPr>
                        <a:t>rd</a:t>
                      </a: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-order </a:t>
                      </a:r>
                      <a:r>
                        <a:rPr lang="en-US" sz="2000" dirty="0" err="1" smtClean="0">
                          <a:latin typeface="Myriad Pro"/>
                          <a:cs typeface="Myriad Pro"/>
                        </a:rPr>
                        <a:t>Runge-Kutta</a:t>
                      </a:r>
                      <a:endParaRPr lang="en-US" sz="2000" dirty="0" smtClean="0">
                        <a:latin typeface="Myriad Pro"/>
                        <a:cs typeface="Myriad Pro"/>
                      </a:endParaRPr>
                    </a:p>
                    <a:p>
                      <a:pPr algn="ctr"/>
                      <a:endParaRPr lang="en-US" sz="2000" b="0" i="0" dirty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3</a:t>
                      </a:r>
                      <a:r>
                        <a:rPr lang="en-US" sz="2000" baseline="30000" dirty="0" smtClean="0">
                          <a:latin typeface="Myriad Pro"/>
                          <a:cs typeface="Myriad Pro"/>
                        </a:rPr>
                        <a:t>rd</a:t>
                      </a: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-order </a:t>
                      </a:r>
                      <a:r>
                        <a:rPr lang="en-US" sz="2000" dirty="0" err="1" smtClean="0">
                          <a:latin typeface="Myriad Pro"/>
                          <a:cs typeface="Myriad Pro"/>
                        </a:rPr>
                        <a:t>Runge-Kutta</a:t>
                      </a:r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 (time-split)</a:t>
                      </a:r>
                      <a:endParaRPr lang="en-US" sz="2000" b="0" i="0" dirty="0" smtClean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Subgrid Scheme</a:t>
                      </a:r>
                      <a:endParaRPr lang="en-US" sz="220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1.5-order</a:t>
                      </a:r>
                      <a:r>
                        <a:rPr lang="en-US" sz="2000" baseline="0" dirty="0" smtClean="0">
                          <a:latin typeface="Myriad Pro"/>
                          <a:cs typeface="Myriad Pro"/>
                        </a:rPr>
                        <a:t> TKE</a:t>
                      </a:r>
                      <a:endParaRPr lang="en-US" sz="2000" b="0" i="0" dirty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/>
                        <a:cs typeface="Helvetica Neue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Lateral Boundary Conditions</a:t>
                      </a:r>
                      <a:endParaRPr lang="en-US" sz="220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yriad Pro"/>
                          <a:cs typeface="Myriad Pro"/>
                        </a:rPr>
                        <a:t>Periodic</a:t>
                      </a:r>
                      <a:endParaRPr lang="en-US" sz="2000" b="0" i="0" dirty="0"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70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 anchor="ctr">
            <a:noAutofit/>
          </a:bodyPr>
          <a:lstStyle/>
          <a:p>
            <a:r>
              <a:rPr lang="en-US" sz="2400" i="1" dirty="0"/>
              <a:t>w</a:t>
            </a:r>
            <a:r>
              <a:rPr lang="en-US" sz="2400" dirty="0"/>
              <a:t>-component velocity 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</a:t>
            </a:r>
            <a:r>
              <a:rPr lang="en-US" sz="2400" dirty="0"/>
              <a:t>)</a:t>
            </a:r>
          </a:p>
        </p:txBody>
      </p:sp>
      <p:pic>
        <p:nvPicPr>
          <p:cNvPr id="3" name="Picture 2" descr="w-20m-0.25-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r>
              <a:rPr lang="en-US" sz="3600" dirty="0"/>
              <a:t>The WRF model → self-contained </a:t>
            </a:r>
            <a:r>
              <a:rPr lang="en-US" sz="3600" dirty="0" smtClean="0"/>
              <a:t>mesoscale modeling </a:t>
            </a:r>
            <a:r>
              <a:rPr lang="en-US" sz="3600" dirty="0"/>
              <a:t>system</a:t>
            </a:r>
          </a:p>
          <a:p>
            <a:r>
              <a:rPr lang="en-US" sz="3600" dirty="0" smtClean="0"/>
              <a:t>Flows encompassing </a:t>
            </a:r>
            <a:r>
              <a:rPr lang="en-US" sz="3600" dirty="0"/>
              <a:t>global to fine </a:t>
            </a:r>
            <a:r>
              <a:rPr lang="en-US" sz="3600" dirty="0" smtClean="0"/>
              <a:t>scales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3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u</a:t>
            </a:r>
            <a:r>
              <a:rPr lang="en-US" sz="2400" dirty="0"/>
              <a:t>-</a:t>
            </a:r>
            <a:r>
              <a:rPr lang="en-US" sz="2400" dirty="0" smtClean="0"/>
              <a:t>component: 1D spectral density </a:t>
            </a:r>
            <a:r>
              <a:rPr lang="en-US" sz="2400" dirty="0"/>
              <a:t>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</a:t>
            </a:r>
            <a:r>
              <a:rPr lang="en-US" sz="2400" dirty="0"/>
              <a:t>)</a:t>
            </a:r>
          </a:p>
        </p:txBody>
      </p:sp>
      <p:pic>
        <p:nvPicPr>
          <p:cNvPr id="3" name="Picture 2" descr="spectra1D-u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i="1" dirty="0"/>
              <a:t>u</a:t>
            </a:r>
            <a:r>
              <a:rPr lang="en-US" sz="2400" dirty="0"/>
              <a:t>-component: </a:t>
            </a:r>
            <a:r>
              <a:rPr lang="en-US" sz="2400" dirty="0" smtClean="0"/>
              <a:t>2D </a:t>
            </a:r>
            <a:r>
              <a:rPr lang="en-US" sz="2400" dirty="0"/>
              <a:t>spectral density 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</a:t>
            </a:r>
            <a:r>
              <a:rPr lang="en-US" sz="2400" dirty="0"/>
              <a:t>)</a:t>
            </a:r>
          </a:p>
        </p:txBody>
      </p:sp>
      <p:pic>
        <p:nvPicPr>
          <p:cNvPr id="3" name="Picture 2" descr="spectra2D-u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-20m-0.25-720-shear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29000"/>
            <a:ext cx="6858000" cy="3429000"/>
          </a:xfrm>
          <a:prstGeom prst="rect">
            <a:avLst/>
          </a:prstGeom>
        </p:spPr>
      </p:pic>
      <p:pic>
        <p:nvPicPr>
          <p:cNvPr id="6" name="Picture 5" descr="spectra2D-w-20m-0.25-12-she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3429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288988" y="403412"/>
            <a:ext cx="1700306" cy="2495176"/>
          </a:xfrm>
          <a:prstGeom prst="line">
            <a:avLst/>
          </a:prstGeom>
          <a:ln w="63500"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88988" y="3678518"/>
            <a:ext cx="1700306" cy="2495176"/>
          </a:xfrm>
          <a:prstGeom prst="line">
            <a:avLst/>
          </a:prstGeom>
          <a:ln w="63500">
            <a:solidFill>
              <a:srgbClr val="0D0D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26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w</a:t>
            </a:r>
            <a:r>
              <a:rPr lang="en-US" sz="2400" dirty="0" smtClean="0"/>
              <a:t>-</a:t>
            </a:r>
            <a:r>
              <a:rPr lang="en-US" sz="2400" dirty="0"/>
              <a:t>component: 1D spectral density 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</a:t>
            </a:r>
            <a:r>
              <a:rPr lang="en-US" sz="2400" dirty="0"/>
              <a:t>)</a:t>
            </a:r>
          </a:p>
        </p:txBody>
      </p:sp>
      <p:pic>
        <p:nvPicPr>
          <p:cNvPr id="3" name="Picture 2" descr="spectra1D-w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0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i="1" dirty="0"/>
              <a:t>w</a:t>
            </a:r>
            <a:r>
              <a:rPr lang="en-US" sz="2400" dirty="0"/>
              <a:t>-component: </a:t>
            </a:r>
            <a:r>
              <a:rPr lang="en-US" sz="2400" dirty="0" smtClean="0"/>
              <a:t>2D </a:t>
            </a:r>
            <a:r>
              <a:rPr lang="en-US" sz="2400" dirty="0"/>
              <a:t>spectral density 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</a:t>
            </a:r>
            <a:r>
              <a:rPr lang="en-US" sz="2400" dirty="0"/>
              <a:t>)</a:t>
            </a:r>
          </a:p>
        </p:txBody>
      </p:sp>
      <p:pic>
        <p:nvPicPr>
          <p:cNvPr id="3" name="Picture 2" descr="spectra2D-w-20m-0.25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2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/>
              <a:t>normalized velocity variance</a:t>
            </a:r>
          </a:p>
        </p:txBody>
      </p:sp>
      <p:pic>
        <p:nvPicPr>
          <p:cNvPr id="3" name="Picture 2" descr="velocity-variance-20m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40080"/>
            <a:ext cx="8686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/>
              <a:t>normalized turbulence kinetic energy</a:t>
            </a:r>
          </a:p>
        </p:txBody>
      </p:sp>
      <p:pic>
        <p:nvPicPr>
          <p:cNvPr id="3" name="Picture 2" descr="tke-20m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40080"/>
            <a:ext cx="8686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9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Shear-Free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 smtClean="0">
                <a:latin typeface="Myriad Pro Semibold"/>
                <a:cs typeface="Myriad Pro Semibold"/>
              </a:rPr>
              <a:t>Visually, velocity patterns look similar</a:t>
            </a:r>
          </a:p>
        </p:txBody>
      </p:sp>
      <p:pic>
        <p:nvPicPr>
          <p:cNvPr id="8" name="Picture 7" descr="w-20m-0.25-720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4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Shear-Free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 smtClean="0">
                <a:latin typeface="Myriad Pro Semibold"/>
                <a:cs typeface="Myriad Pro Semibold"/>
              </a:rPr>
              <a:t>WRF</a:t>
            </a:r>
            <a:r>
              <a:rPr lang="en-US" sz="3200" dirty="0">
                <a:latin typeface="Myriad Pro Semibold"/>
                <a:cs typeface="Myriad Pro Semibold"/>
              </a:rPr>
              <a:t>-LES produced larger velocity variances, larger TKE</a:t>
            </a:r>
          </a:p>
        </p:txBody>
      </p:sp>
      <p:pic>
        <p:nvPicPr>
          <p:cNvPr id="4" name="Picture 3" descr="velocity-variance-20m-12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Shear-Free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>
                <a:latin typeface="Myriad Pro Semibold"/>
                <a:cs typeface="Myriad Pro Semibold"/>
              </a:rPr>
              <a:t>Spectra show that energy </a:t>
            </a:r>
            <a:r>
              <a:rPr lang="en-US" sz="3200" dirty="0" smtClean="0">
                <a:latin typeface="Myriad Pro Semibold"/>
                <a:cs typeface="Myriad Pro Semibold"/>
              </a:rPr>
              <a:t>attributed </a:t>
            </a:r>
            <a:r>
              <a:rPr lang="en-US" sz="3200" dirty="0">
                <a:latin typeface="Myriad Pro Semibold"/>
                <a:cs typeface="Myriad Pro Semibold"/>
              </a:rPr>
              <a:t>to larger scales in WRF-LES as compared to OU-LES</a:t>
            </a:r>
          </a:p>
        </p:txBody>
      </p:sp>
      <p:pic>
        <p:nvPicPr>
          <p:cNvPr id="5" name="Picture 4" descr="spectra1D-u-20m-0.25-12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4047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capability is appealing to </a:t>
            </a:r>
            <a:r>
              <a:rPr lang="en-US" dirty="0" smtClean="0"/>
              <a:t>users </a:t>
            </a:r>
            <a:r>
              <a:rPr lang="en-US" dirty="0"/>
              <a:t>for </a:t>
            </a:r>
            <a:r>
              <a:rPr lang="en-US" dirty="0" smtClean="0"/>
              <a:t>whom </a:t>
            </a:r>
            <a:r>
              <a:rPr lang="en-US" dirty="0"/>
              <a:t>accurate prediction of turbulence effects is increasingly </a:t>
            </a:r>
            <a:r>
              <a:rPr lang="en-US" dirty="0" smtClean="0"/>
              <a:t>desirable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Air pollution</a:t>
            </a:r>
          </a:p>
          <a:p>
            <a:pPr lvl="1">
              <a:spcAft>
                <a:spcPts val="2800"/>
              </a:spcAft>
            </a:pPr>
            <a:r>
              <a:rPr lang="en-US" dirty="0"/>
              <a:t>dispersive role of small-scale atmospheric </a:t>
            </a:r>
            <a:r>
              <a:rPr lang="en-US" dirty="0" smtClean="0"/>
              <a:t>motions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Remote sensing</a:t>
            </a:r>
          </a:p>
          <a:p>
            <a:pPr lvl="1">
              <a:spcAft>
                <a:spcPts val="2800"/>
              </a:spcAft>
            </a:pPr>
            <a:r>
              <a:rPr lang="en-US" dirty="0"/>
              <a:t>a</a:t>
            </a:r>
            <a:r>
              <a:rPr lang="en-US" dirty="0" smtClean="0"/>
              <a:t>ccurate description of EM/acoustic wave propagation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BL dynamics, urban effects, and more</a:t>
            </a:r>
          </a:p>
        </p:txBody>
      </p:sp>
    </p:spTree>
    <p:extLst>
      <p:ext uri="{BB962C8B-B14F-4D97-AF65-F5344CB8AC3E}">
        <p14:creationId xmlns:p14="http://schemas.microsoft.com/office/powerpoint/2010/main" val="10240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Shear-Free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>
                <a:latin typeface="Myriad Pro Semibold"/>
                <a:cs typeface="Myriad Pro Semibold"/>
              </a:rPr>
              <a:t>WRF-LES had </a:t>
            </a:r>
            <a:r>
              <a:rPr lang="en-US" sz="3200" dirty="0" smtClean="0">
                <a:latin typeface="Myriad Pro Semibold"/>
                <a:cs typeface="Myriad Pro Semibold"/>
              </a:rPr>
              <a:t>slightly </a:t>
            </a:r>
            <a:r>
              <a:rPr lang="en-US" sz="3200" dirty="0">
                <a:latin typeface="Myriad Pro Semibold"/>
                <a:cs typeface="Myriad Pro Semibold"/>
              </a:rPr>
              <a:t>narrower inertial sub-range, </a:t>
            </a:r>
            <a:r>
              <a:rPr lang="en-US" sz="3200" dirty="0" smtClean="0">
                <a:latin typeface="Myriad Pro Semibold"/>
                <a:cs typeface="Myriad Pro Semibold"/>
              </a:rPr>
              <a:t>less </a:t>
            </a:r>
            <a:r>
              <a:rPr lang="en-US" sz="3200" dirty="0">
                <a:latin typeface="Myriad Pro Semibold"/>
                <a:cs typeface="Myriad Pro Semibold"/>
              </a:rPr>
              <a:t>effective resolution, </a:t>
            </a:r>
            <a:r>
              <a:rPr lang="en-US" sz="3200" dirty="0" smtClean="0">
                <a:latin typeface="Myriad Pro Semibold"/>
                <a:cs typeface="Myriad Pro Semibold"/>
              </a:rPr>
              <a:t>and </a:t>
            </a:r>
            <a:r>
              <a:rPr lang="en-US" sz="3200" dirty="0">
                <a:latin typeface="Myriad Pro Semibold"/>
                <a:cs typeface="Myriad Pro Semibold"/>
              </a:rPr>
              <a:t>sharper drop-off at high frequencies</a:t>
            </a:r>
          </a:p>
        </p:txBody>
      </p:sp>
      <p:pic>
        <p:nvPicPr>
          <p:cNvPr id="5" name="Picture 4" descr="spectra1D-w-20m-0.25-12-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6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Shear-Driven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 smtClean="0">
                <a:latin typeface="Myriad Pro Semibold"/>
                <a:cs typeface="Myriad Pro Semibold"/>
              </a:rPr>
              <a:t>Visually, velocity patterns look similar</a:t>
            </a:r>
          </a:p>
        </p:txBody>
      </p:sp>
      <p:pic>
        <p:nvPicPr>
          <p:cNvPr id="4" name="Picture 3" descr="w-20m-0.25-720-shear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5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r>
              <a:rPr lang="en-US" dirty="0"/>
              <a:t>: Shear-Driven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 smtClean="0">
                <a:latin typeface="Myriad Pro Semibold"/>
                <a:cs typeface="Myriad Pro Semibold"/>
              </a:rPr>
              <a:t>WRF</a:t>
            </a:r>
            <a:r>
              <a:rPr lang="en-US" sz="3200" dirty="0">
                <a:latin typeface="Myriad Pro Semibold"/>
                <a:cs typeface="Myriad Pro Semibold"/>
              </a:rPr>
              <a:t>-LES produced smaller </a:t>
            </a:r>
            <a:r>
              <a:rPr lang="en-US" sz="3200" dirty="0" smtClean="0">
                <a:latin typeface="Myriad Pro Semibold"/>
                <a:cs typeface="Myriad Pro Semibold"/>
              </a:rPr>
              <a:t>u-variance, </a:t>
            </a:r>
            <a:r>
              <a:rPr lang="en-US" sz="3200" dirty="0">
                <a:latin typeface="Myriad Pro Semibold"/>
                <a:cs typeface="Myriad Pro Semibold"/>
              </a:rPr>
              <a:t>TKE, </a:t>
            </a:r>
            <a:r>
              <a:rPr lang="en-US" sz="3200" dirty="0" smtClean="0">
                <a:latin typeface="Myriad Pro Semibold"/>
                <a:cs typeface="Myriad Pro Semibold"/>
              </a:rPr>
              <a:t>&amp; momentum flux </a:t>
            </a:r>
            <a:r>
              <a:rPr lang="en-US" sz="3200" dirty="0">
                <a:latin typeface="Myriad Pro Semibold"/>
                <a:cs typeface="Myriad Pro Semibold"/>
              </a:rPr>
              <a:t>- larger velocities</a:t>
            </a:r>
          </a:p>
        </p:txBody>
      </p:sp>
      <p:pic>
        <p:nvPicPr>
          <p:cNvPr id="5" name="Picture 4" descr="velocity-variance-20m-12-sh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</a:t>
            </a:r>
            <a:r>
              <a:rPr lang="en-US" dirty="0"/>
              <a:t>Shear-Driven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>
                <a:latin typeface="Myriad Pro Semibold"/>
                <a:cs typeface="Myriad Pro Semibold"/>
              </a:rPr>
              <a:t>Spectra show that k</a:t>
            </a:r>
            <a:r>
              <a:rPr lang="en-US" sz="3200" baseline="-25000" dirty="0">
                <a:latin typeface="Myriad Pro Semibold"/>
                <a:cs typeface="Myriad Pro Semibold"/>
              </a:rPr>
              <a:t>1</a:t>
            </a:r>
            <a:r>
              <a:rPr lang="en-US" sz="3200" dirty="0">
                <a:latin typeface="Myriad Pro Semibold"/>
                <a:cs typeface="Myriad Pro Semibold"/>
              </a:rPr>
              <a:t> spectra match </a:t>
            </a:r>
            <a:r>
              <a:rPr lang="en-US" sz="3200" dirty="0" smtClean="0">
                <a:latin typeface="Myriad Pro Semibold"/>
                <a:cs typeface="Myriad Pro Semibold"/>
              </a:rPr>
              <a:t>more closely</a:t>
            </a:r>
            <a:r>
              <a:rPr lang="en-US" sz="3200" dirty="0">
                <a:latin typeface="Myriad Pro Semibold"/>
                <a:cs typeface="Myriad Pro Semibold"/>
              </a:rPr>
              <a:t>, but for k</a:t>
            </a:r>
            <a:r>
              <a:rPr lang="en-US" sz="3200" baseline="-25000" dirty="0">
                <a:latin typeface="Myriad Pro Semibold"/>
                <a:cs typeface="Myriad Pro Semibold"/>
              </a:rPr>
              <a:t>2</a:t>
            </a:r>
            <a:r>
              <a:rPr lang="en-US" sz="3200" dirty="0">
                <a:latin typeface="Myriad Pro Semibold"/>
                <a:cs typeface="Myriad Pro Semibold"/>
              </a:rPr>
              <a:t>, </a:t>
            </a:r>
            <a:r>
              <a:rPr lang="en-US" sz="3200" dirty="0" smtClean="0">
                <a:latin typeface="Myriad Pro Semibold"/>
                <a:cs typeface="Myriad Pro Semibold"/>
              </a:rPr>
              <a:t>similar behavior as </a:t>
            </a:r>
            <a:r>
              <a:rPr lang="en-US" sz="3200" dirty="0">
                <a:latin typeface="Myriad Pro Semibold"/>
                <a:cs typeface="Myriad Pro Semibold"/>
              </a:rPr>
              <a:t>in shear-</a:t>
            </a:r>
            <a:r>
              <a:rPr lang="en-US" sz="3200" dirty="0" smtClean="0">
                <a:latin typeface="Myriad Pro Semibold"/>
                <a:cs typeface="Myriad Pro Semibold"/>
              </a:rPr>
              <a:t>free case</a:t>
            </a:r>
            <a:endParaRPr lang="en-US" sz="3200" dirty="0">
              <a:latin typeface="Myriad Pro Semibold"/>
              <a:cs typeface="Myriad Pro Semibold"/>
            </a:endParaRPr>
          </a:p>
        </p:txBody>
      </p:sp>
      <p:pic>
        <p:nvPicPr>
          <p:cNvPr id="4" name="Picture 3" descr="spectra1D-u-20m-0.25-12-sh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1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</a:t>
            </a:r>
            <a:r>
              <a:rPr lang="en-US" dirty="0"/>
              <a:t>Shear-Driven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1440" rIns="91440" numCol="1" anchor="t">
            <a:noAutofit/>
          </a:bodyPr>
          <a:lstStyle/>
          <a:p>
            <a:pPr marL="4572" indent="0">
              <a:buNone/>
              <a:defRPr/>
            </a:pPr>
            <a:r>
              <a:rPr lang="en-US" sz="3200" dirty="0">
                <a:latin typeface="Myriad Pro Semibold"/>
                <a:cs typeface="Myriad Pro Semibold"/>
              </a:rPr>
              <a:t>2D spectra indicate that shear-induced</a:t>
            </a:r>
            <a:r>
              <a:rPr lang="en-US" sz="3200" dirty="0" smtClean="0">
                <a:latin typeface="Myriad Pro Semibold"/>
                <a:cs typeface="Myriad Pro Semibold"/>
              </a:rPr>
              <a:t>, anisotropic </a:t>
            </a:r>
            <a:r>
              <a:rPr lang="en-US" sz="3200" dirty="0">
                <a:latin typeface="Myriad Pro Semibold"/>
                <a:cs typeface="Myriad Pro Semibold"/>
              </a:rPr>
              <a:t>effects are smudged </a:t>
            </a:r>
            <a:r>
              <a:rPr lang="en-US" sz="3200" dirty="0" smtClean="0">
                <a:latin typeface="Myriad Pro Semibold"/>
                <a:cs typeface="Myriad Pro Semibold"/>
              </a:rPr>
              <a:t>out at small scales in </a:t>
            </a:r>
            <a:r>
              <a:rPr lang="en-US" sz="3200" dirty="0">
                <a:latin typeface="Myriad Pro Semibold"/>
                <a:cs typeface="Myriad Pro Semibold"/>
              </a:rPr>
              <a:t>WRF-</a:t>
            </a:r>
            <a:r>
              <a:rPr lang="en-US" sz="3200" dirty="0" smtClean="0">
                <a:latin typeface="Myriad Pro Semibold"/>
                <a:cs typeface="Myriad Pro Semibold"/>
              </a:rPr>
              <a:t>LES</a:t>
            </a:r>
            <a:endParaRPr lang="en-US" sz="3200" dirty="0">
              <a:latin typeface="Myriad Pro Semibold"/>
              <a:cs typeface="Myriad Pro Semibold"/>
            </a:endParaRPr>
          </a:p>
        </p:txBody>
      </p:sp>
      <p:pic>
        <p:nvPicPr>
          <p:cNvPr id="4" name="Picture 3" descr="spectra2D-w-20m-0.25-12-sh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3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LES: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200" dirty="0" smtClean="0"/>
              <a:t>LES can be an expensive</a:t>
            </a:r>
          </a:p>
          <a:p>
            <a:pPr>
              <a:spcAft>
                <a:spcPts val="2400"/>
              </a:spcAft>
            </a:pPr>
            <a:r>
              <a:rPr lang="de-DE" sz="3200" dirty="0"/>
              <a:t>WRF-LES (</a:t>
            </a:r>
            <a:r>
              <a:rPr lang="de-DE" sz="3200" dirty="0" smtClean="0"/>
              <a:t>512x512x80) </a:t>
            </a:r>
            <a:r>
              <a:rPr lang="de-DE" sz="3200" dirty="0"/>
              <a:t>~ 1200 </a:t>
            </a:r>
            <a:r>
              <a:rPr lang="de-DE" sz="3200" dirty="0" err="1"/>
              <a:t>proc</a:t>
            </a:r>
            <a:r>
              <a:rPr lang="de-DE" sz="3200" dirty="0"/>
              <a:t>. &amp; 45 </a:t>
            </a:r>
            <a:r>
              <a:rPr lang="de-DE" sz="3200" dirty="0" err="1"/>
              <a:t>hrs</a:t>
            </a:r>
            <a:r>
              <a:rPr lang="de-DE" sz="3200" dirty="0" smtClean="0"/>
              <a:t>.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OU-LES (</a:t>
            </a:r>
            <a:r>
              <a:rPr lang="en-US" sz="3200" dirty="0" smtClean="0"/>
              <a:t>512x512x80) </a:t>
            </a:r>
            <a:r>
              <a:rPr lang="en-US" sz="3200" dirty="0"/>
              <a:t>~ 1 proc. &amp; 8-10 days</a:t>
            </a:r>
          </a:p>
          <a:p>
            <a:pPr>
              <a:spcAft>
                <a:spcPts val="2400"/>
              </a:spcAft>
            </a:pPr>
            <a:r>
              <a:rPr lang="de-DE" sz="3200" dirty="0" smtClean="0"/>
              <a:t>Output files ≥ 1 TB</a:t>
            </a:r>
            <a:endParaRPr lang="de-DE" sz="3200" dirty="0"/>
          </a:p>
          <a:p>
            <a:pPr>
              <a:spcAft>
                <a:spcPts val="24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725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LES: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WRF-LES suffers from excessive numerical dissipation at small scales</a:t>
            </a:r>
          </a:p>
          <a:p>
            <a:pPr>
              <a:spcAft>
                <a:spcPts val="2400"/>
              </a:spcAft>
            </a:pPr>
            <a:r>
              <a:rPr lang="en-US" sz="3200" dirty="0" smtClean="0"/>
              <a:t>Appears </a:t>
            </a:r>
            <a:r>
              <a:rPr lang="en-US" sz="3200" dirty="0"/>
              <a:t>dependent on dominant flow </a:t>
            </a:r>
            <a:r>
              <a:rPr lang="en-US" sz="3200" dirty="0" smtClean="0"/>
              <a:t>type</a:t>
            </a:r>
            <a:endParaRPr lang="en-US" sz="3600" dirty="0"/>
          </a:p>
          <a:p>
            <a:pPr>
              <a:spcAft>
                <a:spcPts val="2400"/>
              </a:spcAft>
            </a:pPr>
            <a:r>
              <a:rPr lang="en-US" sz="3200" dirty="0" smtClean="0"/>
              <a:t>May </a:t>
            </a:r>
            <a:r>
              <a:rPr lang="en-US" sz="3200" dirty="0"/>
              <a:t>result </a:t>
            </a:r>
            <a:r>
              <a:rPr lang="en-US" sz="3200" dirty="0" smtClean="0"/>
              <a:t>from filters in the dynamics solver</a:t>
            </a:r>
            <a:endParaRPr lang="en-US" sz="3200" dirty="0"/>
          </a:p>
          <a:p>
            <a:pPr>
              <a:spcAft>
                <a:spcPts val="2400"/>
              </a:spcAft>
            </a:pPr>
            <a:r>
              <a:rPr lang="en-US" sz="3200" dirty="0" smtClean="0"/>
              <a:t>Possibly </a:t>
            </a:r>
            <a:r>
              <a:rPr lang="en-US" sz="3200" dirty="0"/>
              <a:t>affects larger </a:t>
            </a:r>
            <a:r>
              <a:rPr lang="en-US" sz="3200" dirty="0" smtClean="0"/>
              <a:t>scales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0596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Real-Data LES: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/>
              <a:t>Lateral boundaries are assumed periodic</a:t>
            </a:r>
          </a:p>
          <a:p>
            <a:pPr>
              <a:spcAft>
                <a:spcPts val="2400"/>
              </a:spcAft>
            </a:pPr>
            <a:r>
              <a:rPr lang="en-US" sz="3600" dirty="0"/>
              <a:t>Domains are generally disconnected from large-scale forcings </a:t>
            </a:r>
            <a:r>
              <a:rPr lang="en-US" sz="3600" dirty="0" smtClean="0"/>
              <a:t>&amp; local </a:t>
            </a:r>
            <a:r>
              <a:rPr lang="en-US" sz="3600" dirty="0"/>
              <a:t>terrain properties</a:t>
            </a:r>
          </a:p>
          <a:p>
            <a:pPr>
              <a:spcAft>
                <a:spcPts val="2400"/>
              </a:spcAft>
            </a:pPr>
            <a:r>
              <a:rPr lang="en-US" sz="3600" dirty="0"/>
              <a:t>OU-LES, for example, uses lower-order advection </a:t>
            </a:r>
            <a:r>
              <a:rPr lang="en-US" sz="3600" dirty="0" smtClean="0"/>
              <a:t>schemes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7853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Real-Data LES: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sz="3600" dirty="0" smtClean="0"/>
              <a:t>1.) </a:t>
            </a:r>
            <a:r>
              <a:rPr lang="en-US" sz="3400" dirty="0" smtClean="0"/>
              <a:t>WRF-LES nested in mesoscale WRF model</a:t>
            </a:r>
          </a:p>
          <a:p>
            <a:pPr>
              <a:spcAft>
                <a:spcPts val="1000"/>
              </a:spcAft>
            </a:pPr>
            <a:r>
              <a:rPr lang="en-US" dirty="0" smtClean="0"/>
              <a:t>Specified lateral boundaries</a:t>
            </a:r>
          </a:p>
          <a:p>
            <a:pPr>
              <a:spcAft>
                <a:spcPts val="3000"/>
              </a:spcAft>
            </a:pPr>
            <a:r>
              <a:rPr lang="en-US" dirty="0" smtClean="0"/>
              <a:t>Higher-order finite-difference scheme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3400" dirty="0" smtClean="0"/>
              <a:t>2.) Nudged OU-LES</a:t>
            </a:r>
          </a:p>
          <a:p>
            <a:pPr>
              <a:spcAft>
                <a:spcPts val="1000"/>
              </a:spcAft>
            </a:pPr>
            <a:r>
              <a:rPr lang="en-US" dirty="0"/>
              <a:t>connects LES with realistic data from the larger-scale environment</a:t>
            </a:r>
          </a:p>
          <a:p>
            <a:pPr>
              <a:spcAft>
                <a:spcPts val="2400"/>
              </a:spcAft>
            </a:pPr>
            <a:r>
              <a:rPr lang="en-US" dirty="0"/>
              <a:t>retains local variability by only modifying background environment </a:t>
            </a:r>
          </a:p>
        </p:txBody>
      </p:sp>
    </p:spTree>
    <p:extLst>
      <p:ext uri="{BB962C8B-B14F-4D97-AF65-F5344CB8AC3E}">
        <p14:creationId xmlns:p14="http://schemas.microsoft.com/office/powerpoint/2010/main" val="295686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Nested WRF-LES</a:t>
            </a:r>
            <a:r>
              <a:rPr lang="en-US" dirty="0"/>
              <a:t>: </a:t>
            </a:r>
            <a:r>
              <a:rPr lang="en-US" dirty="0" smtClean="0"/>
              <a:t>Setup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802600"/>
              </p:ext>
            </p:extLst>
          </p:nvPr>
        </p:nvGraphicFramePr>
        <p:xfrm>
          <a:off x="457200" y="914400"/>
          <a:ext cx="8229600" cy="548639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783771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Simulation Type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PBL</a:t>
                      </a:r>
                    </a:p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Scheme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Spacing</a:t>
                      </a:r>
                      <a:r>
                        <a:rPr lang="en-US" sz="2000" b="0" i="0" baseline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 </a:t>
                      </a:r>
                    </a:p>
                    <a:p>
                      <a:pPr algn="ctr"/>
                      <a:r>
                        <a:rPr lang="en-US" sz="2000" b="0" i="0" baseline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(m)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Mesh </a:t>
                      </a:r>
                    </a:p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Size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Time Step</a:t>
                      </a:r>
                    </a:p>
                    <a:p>
                      <a:pPr algn="ctr"/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Myriad Pro Semibold"/>
                          <a:cs typeface="Myriad Pro Semibold"/>
                        </a:rPr>
                        <a:t>(s)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Myriad Pro Semibold"/>
                        <a:cs typeface="Myriad Pro Semibold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  <a:tr h="783771"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Mesoscale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YSU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12,960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100x100x100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20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37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4,320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100x100x100</a:t>
                      </a: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5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37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1,440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100x100x100</a:t>
                      </a: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3771"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LES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WRF-LES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480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100x100x100</a:t>
                      </a: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4/5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783771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160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100x100x100</a:t>
                      </a: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1/5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783771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40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201x201x100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0000"/>
                          </a:solidFill>
                          <a:latin typeface="Myriad Pro"/>
                          <a:cs typeface="Myriad Pro"/>
                        </a:rPr>
                        <a:t>1/20</a:t>
                      </a:r>
                      <a:endParaRPr lang="en-US" b="0" i="0" dirty="0">
                        <a:solidFill>
                          <a:srgbClr val="000000"/>
                        </a:solidFill>
                        <a:latin typeface="Myriad Pro"/>
                        <a:cs typeface="Myriad Pro"/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01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r>
              <a:rPr lang="en-US" sz="3200" dirty="0"/>
              <a:t>How best to adequately represent </a:t>
            </a:r>
            <a:r>
              <a:rPr lang="en-US" sz="3200" dirty="0" smtClean="0"/>
              <a:t>motions in the range of scales O</a:t>
            </a:r>
            <a:r>
              <a:rPr lang="en-US" sz="3200" dirty="0"/>
              <a:t>(≤ 100m) based on numerical model </a:t>
            </a:r>
            <a:r>
              <a:rPr lang="en-US" sz="3200" dirty="0" smtClean="0"/>
              <a:t>output?</a:t>
            </a:r>
          </a:p>
          <a:p>
            <a:r>
              <a:rPr lang="en-US" sz="3200" dirty="0"/>
              <a:t>How best to adequately reproduce realistic near-surface flow fields and turbulence </a:t>
            </a:r>
            <a:r>
              <a:rPr lang="en-US" sz="3200" dirty="0" smtClean="0"/>
              <a:t>parameters?</a:t>
            </a:r>
          </a:p>
          <a:p>
            <a:r>
              <a:rPr lang="en-US" sz="3200" dirty="0"/>
              <a:t>Several methods </a:t>
            </a:r>
            <a:r>
              <a:rPr lang="en-US" sz="3200" dirty="0" smtClean="0"/>
              <a:t>based on WRF model applications were evaluated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143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Nudged OU-LES: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 smtClean="0"/>
              <a:t>Nudging profiles are linearly interpolated in time to current time step</a:t>
            </a:r>
          </a:p>
          <a:p>
            <a:pPr>
              <a:spcAft>
                <a:spcPts val="2400"/>
              </a:spcAft>
            </a:pPr>
            <a:r>
              <a:rPr lang="en-US" dirty="0" smtClean="0"/>
              <a:t>That profile is subtracted from the plane-averaged LES profiles</a:t>
            </a:r>
          </a:p>
          <a:p>
            <a:pPr>
              <a:spcAft>
                <a:spcPts val="2400"/>
              </a:spcAft>
            </a:pPr>
            <a:r>
              <a:rPr lang="en-US" dirty="0" smtClean="0"/>
              <a:t>The difference is modified by a nudging factor</a:t>
            </a:r>
          </a:p>
          <a:p>
            <a:pPr>
              <a:spcAft>
                <a:spcPts val="2400"/>
              </a:spcAft>
            </a:pPr>
            <a:r>
              <a:rPr lang="en-US" dirty="0" smtClean="0"/>
              <a:t>That factor allows for an adjustment between the convective and diurnal time scales</a:t>
            </a:r>
            <a:endParaRPr lang="en-US" dirty="0"/>
          </a:p>
          <a:p>
            <a:pPr>
              <a:spcAft>
                <a:spcPts val="2400"/>
              </a:spcAft>
            </a:pPr>
            <a:r>
              <a:rPr lang="en-US" dirty="0"/>
              <a:t>Nudging tendency is applied at next time </a:t>
            </a:r>
            <a:r>
              <a:rPr lang="en-US" dirty="0" smtClean="0"/>
              <a:t>step</a:t>
            </a:r>
            <a:endParaRPr lang="en-US" dirty="0"/>
          </a:p>
          <a:p>
            <a:pPr>
              <a:spcAft>
                <a:spcPts val="24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807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Case 1: June 7, 2007</a:t>
            </a:r>
            <a:endParaRPr lang="en-US" dirty="0"/>
          </a:p>
        </p:txBody>
      </p:sp>
      <p:pic>
        <p:nvPicPr>
          <p:cNvPr id="7" name="Picture 6" descr="20070607_lmnsounding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9" y="914399"/>
            <a:ext cx="3852831" cy="5779247"/>
          </a:xfrm>
          <a:prstGeom prst="rect">
            <a:avLst/>
          </a:prstGeom>
        </p:spPr>
      </p:pic>
      <p:pic>
        <p:nvPicPr>
          <p:cNvPr id="9" name="Picture 8" descr="ruc_20070607_12_composite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7" y="914400"/>
            <a:ext cx="4572001" cy="2743200"/>
          </a:xfrm>
          <a:prstGeom prst="rect">
            <a:avLst/>
          </a:prstGeom>
        </p:spPr>
      </p:pic>
      <p:pic>
        <p:nvPicPr>
          <p:cNvPr id="11" name="Picture 10" descr="ruc_20070608_00_composite-eps-converted-t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7" y="3950447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Case 1: nudging profiles</a:t>
            </a:r>
            <a:endParaRPr lang="en-US" sz="2400" dirty="0"/>
          </a:p>
        </p:txBody>
      </p:sp>
      <p:pic>
        <p:nvPicPr>
          <p:cNvPr id="11" name="Picture 10" descr="nudging_profiles_uComp_200706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4572000" cy="3200400"/>
          </a:xfrm>
          <a:prstGeom prst="rect">
            <a:avLst/>
          </a:prstGeom>
        </p:spPr>
      </p:pic>
      <p:pic>
        <p:nvPicPr>
          <p:cNvPr id="12" name="Picture 11" descr="nudging_profiles_wvmix_200706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57600"/>
            <a:ext cx="4572000" cy="3200400"/>
          </a:xfrm>
          <a:prstGeom prst="rect">
            <a:avLst/>
          </a:prstGeom>
        </p:spPr>
      </p:pic>
      <p:pic>
        <p:nvPicPr>
          <p:cNvPr id="13" name="Picture 12" descr="nudging_profiles_pTemp_2007060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572000" cy="3200400"/>
          </a:xfrm>
          <a:prstGeom prst="rect">
            <a:avLst/>
          </a:prstGeom>
        </p:spPr>
      </p:pic>
      <p:pic>
        <p:nvPicPr>
          <p:cNvPr id="14" name="Picture 13" descr="nudging_profiles_vComp_200706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7200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5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teogram_20070607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1148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Case 1: </a:t>
            </a:r>
            <a:r>
              <a:rPr lang="en-US" dirty="0" err="1" smtClean="0"/>
              <a:t>meteogram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Case 1: </a:t>
            </a:r>
            <a:r>
              <a:rPr lang="en-US" sz="2400" i="1" dirty="0" smtClean="0"/>
              <a:t>u</a:t>
            </a:r>
            <a:r>
              <a:rPr lang="en-US" sz="2400" dirty="0" smtClean="0"/>
              <a:t>-</a:t>
            </a:r>
            <a:r>
              <a:rPr lang="en-US" sz="2400" dirty="0"/>
              <a:t>component velocity </a:t>
            </a:r>
            <a:r>
              <a:rPr lang="en-US" sz="2400" dirty="0" smtClean="0"/>
              <a:t>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baseline="-6000" dirty="0" smtClean="0"/>
              <a:t> </a:t>
            </a:r>
            <a:r>
              <a:rPr lang="en-US" sz="2400" dirty="0" smtClean="0"/>
              <a:t>= 0.25)</a:t>
            </a:r>
            <a:endParaRPr lang="en-US" sz="2400" dirty="0"/>
          </a:p>
        </p:txBody>
      </p:sp>
      <p:pic>
        <p:nvPicPr>
          <p:cNvPr id="3" name="Picture 2" descr="nudge_u-0.25-6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6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Autofit/>
          </a:bodyPr>
          <a:lstStyle/>
          <a:p>
            <a:r>
              <a:rPr lang="en-US" sz="3000" dirty="0" smtClean="0"/>
              <a:t>Case 1: </a:t>
            </a:r>
            <a:r>
              <a:rPr lang="en-US" sz="3000" i="1" dirty="0" smtClean="0"/>
              <a:t>u</a:t>
            </a:r>
            <a:r>
              <a:rPr lang="en-US" sz="3000" dirty="0" smtClean="0"/>
              <a:t>-</a:t>
            </a:r>
            <a:r>
              <a:rPr lang="en-US" sz="3000" dirty="0"/>
              <a:t>component 1D spectral density (z/</a:t>
            </a:r>
            <a:r>
              <a:rPr lang="en-US" sz="3000" dirty="0" err="1"/>
              <a:t>z</a:t>
            </a:r>
            <a:r>
              <a:rPr lang="en-US" sz="3000" baseline="-6000" dirty="0" err="1"/>
              <a:t>i</a:t>
            </a:r>
            <a:r>
              <a:rPr lang="en-US" sz="3000" dirty="0"/>
              <a:t>=0.25)</a:t>
            </a:r>
          </a:p>
        </p:txBody>
      </p:sp>
      <p:pic>
        <p:nvPicPr>
          <p:cNvPr id="3" name="Picture 2" descr="spectra1D_u_20070607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1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Case 1: </a:t>
            </a:r>
            <a:r>
              <a:rPr lang="en-US" sz="2400" i="1" dirty="0" smtClean="0"/>
              <a:t>u</a:t>
            </a:r>
            <a:r>
              <a:rPr lang="en-US" sz="2400" dirty="0" smtClean="0"/>
              <a:t>-</a:t>
            </a:r>
            <a:r>
              <a:rPr lang="en-US" sz="2400" dirty="0"/>
              <a:t>component </a:t>
            </a:r>
            <a:r>
              <a:rPr lang="en-US" sz="2400" dirty="0" smtClean="0"/>
              <a:t>2D </a:t>
            </a:r>
            <a:r>
              <a:rPr lang="en-US" sz="2400" dirty="0"/>
              <a:t>spectral density (z/</a:t>
            </a:r>
            <a:r>
              <a:rPr lang="en-US" sz="2400" dirty="0" err="1"/>
              <a:t>z</a:t>
            </a:r>
            <a:r>
              <a:rPr lang="en-US" sz="2400" baseline="-6000" dirty="0" err="1"/>
              <a:t>i</a:t>
            </a:r>
            <a:r>
              <a:rPr lang="en-US" sz="2400" dirty="0"/>
              <a:t>=0.25)</a:t>
            </a:r>
          </a:p>
        </p:txBody>
      </p:sp>
      <p:pic>
        <p:nvPicPr>
          <p:cNvPr id="3" name="Picture 2" descr="nudge_spectra2D-u-20070607-0.25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26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Case 2: October 26, 2008</a:t>
            </a:r>
            <a:endParaRPr lang="en-US" dirty="0"/>
          </a:p>
        </p:txBody>
      </p:sp>
      <p:pic>
        <p:nvPicPr>
          <p:cNvPr id="3" name="Picture 2" descr="20081026_lmnsounding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914400"/>
            <a:ext cx="3852672" cy="5779008"/>
          </a:xfrm>
          <a:prstGeom prst="rect">
            <a:avLst/>
          </a:prstGeom>
        </p:spPr>
      </p:pic>
      <p:pic>
        <p:nvPicPr>
          <p:cNvPr id="4" name="Picture 3" descr="ruc_20081026_12_composite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8" y="914400"/>
            <a:ext cx="4572000" cy="2743200"/>
          </a:xfrm>
          <a:prstGeom prst="rect">
            <a:avLst/>
          </a:prstGeom>
        </p:spPr>
      </p:pic>
      <p:pic>
        <p:nvPicPr>
          <p:cNvPr id="5" name="Picture 4" descr="ruc_20081027_00_composite-eps-converted-t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8" y="3950208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Case 2: nudging profiles</a:t>
            </a:r>
            <a:endParaRPr lang="en-US" sz="2400" dirty="0"/>
          </a:p>
        </p:txBody>
      </p:sp>
      <p:pic>
        <p:nvPicPr>
          <p:cNvPr id="3" name="Picture 2" descr="nudging_profiles_uComp_200810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4572000" cy="3200400"/>
          </a:xfrm>
          <a:prstGeom prst="rect">
            <a:avLst/>
          </a:prstGeom>
        </p:spPr>
      </p:pic>
      <p:pic>
        <p:nvPicPr>
          <p:cNvPr id="7" name="Picture 6" descr="nudging_profiles_pTemp_200810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4572000" cy="3200400"/>
          </a:xfrm>
          <a:prstGeom prst="rect">
            <a:avLst/>
          </a:prstGeom>
        </p:spPr>
      </p:pic>
      <p:pic>
        <p:nvPicPr>
          <p:cNvPr id="8" name="Picture 7" descr="nudging_profiles_wvmix_200810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57600"/>
            <a:ext cx="4572000" cy="3200400"/>
          </a:xfrm>
          <a:prstGeom prst="rect">
            <a:avLst/>
          </a:prstGeom>
        </p:spPr>
      </p:pic>
      <p:pic>
        <p:nvPicPr>
          <p:cNvPr id="9" name="Picture 8" descr="nudging_profiles_vComp_200810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7200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5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teogram_20081026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114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2: </a:t>
            </a:r>
            <a:r>
              <a:rPr lang="en-US" dirty="0" err="1" smtClean="0"/>
              <a:t>meteogram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1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WRF model (v3.4.1)</a:t>
            </a:r>
          </a:p>
          <a:p>
            <a:r>
              <a:rPr lang="en-US" sz="3600" dirty="0" smtClean="0"/>
              <a:t>University of Oklahoma Large Eddy Simulation </a:t>
            </a:r>
            <a:r>
              <a:rPr lang="en-US" sz="3600" dirty="0"/>
              <a:t>(OU-LES</a:t>
            </a:r>
            <a:r>
              <a:rPr lang="en-US" sz="3600" dirty="0" smtClean="0"/>
              <a:t>) code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908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Case 2: u-</a:t>
            </a:r>
            <a:r>
              <a:rPr lang="en-US" sz="2400" dirty="0"/>
              <a:t>component velocity </a:t>
            </a:r>
            <a:r>
              <a:rPr lang="en-US" sz="2400" dirty="0" smtClean="0"/>
              <a:t>(z/</a:t>
            </a:r>
            <a:r>
              <a:rPr lang="en-US" sz="2400" dirty="0" err="1" smtClean="0"/>
              <a:t>z</a:t>
            </a:r>
            <a:r>
              <a:rPr lang="en-US" sz="2400" baseline="-6000" dirty="0" err="1" smtClean="0"/>
              <a:t>i</a:t>
            </a:r>
            <a:r>
              <a:rPr lang="en-US" sz="2400" dirty="0" smtClean="0"/>
              <a:t>=0.25)</a:t>
            </a:r>
            <a:endParaRPr lang="en-US" sz="2400" dirty="0"/>
          </a:p>
        </p:txBody>
      </p:sp>
      <p:pic>
        <p:nvPicPr>
          <p:cNvPr id="4" name="Picture 3" descr="nudge_u-0.25-4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ectra1D_u_20081026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572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Autofit/>
          </a:bodyPr>
          <a:lstStyle/>
          <a:p>
            <a:r>
              <a:rPr lang="en-US" sz="3000" dirty="0" smtClean="0"/>
              <a:t>Case 2: </a:t>
            </a:r>
            <a:r>
              <a:rPr lang="en-US" sz="3000" i="1" dirty="0" smtClean="0"/>
              <a:t>u</a:t>
            </a:r>
            <a:r>
              <a:rPr lang="en-US" sz="3000" dirty="0" smtClean="0"/>
              <a:t>-</a:t>
            </a:r>
            <a:r>
              <a:rPr lang="en-US" sz="3000" dirty="0"/>
              <a:t>component 1D spectral density (z/</a:t>
            </a:r>
            <a:r>
              <a:rPr lang="en-US" sz="3000" dirty="0" err="1"/>
              <a:t>z</a:t>
            </a:r>
            <a:r>
              <a:rPr lang="en-US" sz="3000" baseline="-6000" dirty="0" err="1"/>
              <a:t>i</a:t>
            </a:r>
            <a:r>
              <a:rPr lang="en-US" sz="3000" dirty="0"/>
              <a:t>=0.25)</a:t>
            </a:r>
          </a:p>
        </p:txBody>
      </p:sp>
    </p:spTree>
    <p:extLst>
      <p:ext uri="{BB962C8B-B14F-4D97-AF65-F5344CB8AC3E}">
        <p14:creationId xmlns:p14="http://schemas.microsoft.com/office/powerpoint/2010/main" val="266986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Case 2: u-</a:t>
            </a:r>
            <a:r>
              <a:rPr lang="en-US" sz="2400" dirty="0"/>
              <a:t>component </a:t>
            </a:r>
            <a:r>
              <a:rPr lang="en-US" sz="2400" dirty="0" smtClean="0"/>
              <a:t>2D </a:t>
            </a:r>
            <a:r>
              <a:rPr lang="en-US" sz="2400" dirty="0"/>
              <a:t>spectral density (z/</a:t>
            </a:r>
            <a:r>
              <a:rPr lang="en-US" sz="2400" dirty="0" err="1"/>
              <a:t>z</a:t>
            </a:r>
            <a:r>
              <a:rPr lang="en-US" sz="2400" baseline="-6000" dirty="0" err="1"/>
              <a:t>i</a:t>
            </a:r>
            <a:r>
              <a:rPr lang="en-US" sz="2400" dirty="0"/>
              <a:t>=0.25)</a:t>
            </a:r>
          </a:p>
        </p:txBody>
      </p:sp>
      <p:pic>
        <p:nvPicPr>
          <p:cNvPr id="4" name="Picture 3" descr="nudge_spectra2D-u-20081026-0.25-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WRF-LES: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/>
              <a:t>Only two cases were shown due to instabilities in other cases</a:t>
            </a:r>
          </a:p>
          <a:p>
            <a:pPr>
              <a:spcAft>
                <a:spcPts val="2400"/>
              </a:spcAft>
            </a:pPr>
            <a:r>
              <a:rPr lang="en-US" sz="3600" dirty="0" smtClean="0"/>
              <a:t>Split-nesting procedure is non-standard and potentially expensive</a:t>
            </a:r>
          </a:p>
          <a:p>
            <a:pPr>
              <a:spcAft>
                <a:spcPts val="2400"/>
              </a:spcAft>
            </a:pPr>
            <a:r>
              <a:rPr lang="en-US" sz="3600" dirty="0"/>
              <a:t>LES domains ~ 384 </a:t>
            </a:r>
            <a:r>
              <a:rPr lang="en-US" sz="3600" dirty="0" smtClean="0"/>
              <a:t>proc. </a:t>
            </a:r>
            <a:r>
              <a:rPr lang="en-US" sz="3600" dirty="0"/>
              <a:t>&amp; 40 </a:t>
            </a:r>
            <a:r>
              <a:rPr lang="en-US" sz="3600" dirty="0" smtClean="0"/>
              <a:t>hrs.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191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WRF-LES: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r>
              <a:rPr lang="en-US" dirty="0"/>
              <a:t>Mean near-surface fields generally </a:t>
            </a:r>
            <a:r>
              <a:rPr lang="en-US" dirty="0" smtClean="0"/>
              <a:t>matched favorably with comparison data</a:t>
            </a:r>
          </a:p>
          <a:p>
            <a:r>
              <a:rPr lang="en-US" dirty="0"/>
              <a:t>S</a:t>
            </a:r>
            <a:r>
              <a:rPr lang="en-US" dirty="0" smtClean="0"/>
              <a:t>lices showed big </a:t>
            </a:r>
            <a:r>
              <a:rPr lang="en-US" dirty="0"/>
              <a:t>streaks, </a:t>
            </a:r>
            <a:r>
              <a:rPr lang="en-US" dirty="0" smtClean="0"/>
              <a:t>no variability </a:t>
            </a:r>
            <a:r>
              <a:rPr lang="en-US" dirty="0"/>
              <a:t>associated with atmospheric turbulence</a:t>
            </a:r>
          </a:p>
          <a:p>
            <a:r>
              <a:rPr lang="en-US" dirty="0"/>
              <a:t>Resulting high-order statistics </a:t>
            </a:r>
            <a:r>
              <a:rPr lang="en-US" dirty="0" smtClean="0"/>
              <a:t>were </a:t>
            </a:r>
            <a:r>
              <a:rPr lang="en-US" dirty="0"/>
              <a:t>corrupted</a:t>
            </a:r>
          </a:p>
          <a:p>
            <a:r>
              <a:rPr lang="en-US" dirty="0"/>
              <a:t>WRF-LES fails to adequately reproduce spatial variability within sufficiently broad scale </a:t>
            </a:r>
            <a:r>
              <a:rPr lang="en-US" dirty="0" smtClean="0"/>
              <a:t>ranges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3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WRF-LES: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r>
              <a:rPr lang="en-US" dirty="0"/>
              <a:t>Behavior possibly due to boundary effects </a:t>
            </a:r>
            <a:endParaRPr lang="en-US" dirty="0" smtClean="0"/>
          </a:p>
          <a:p>
            <a:r>
              <a:rPr lang="en-US" dirty="0" smtClean="0"/>
              <a:t>Matching SGS closures across nests is problematic</a:t>
            </a:r>
          </a:p>
          <a:p>
            <a:r>
              <a:rPr lang="en-US" dirty="0" smtClean="0"/>
              <a:t>Coarser </a:t>
            </a:r>
            <a:r>
              <a:rPr lang="en-US" dirty="0"/>
              <a:t>domains do not sufficiently resolve TKE 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 err="1"/>
              <a:t>numerics</a:t>
            </a:r>
            <a:r>
              <a:rPr lang="en-US" dirty="0"/>
              <a:t> may also </a:t>
            </a:r>
            <a:r>
              <a:rPr lang="en-US" dirty="0" smtClean="0"/>
              <a:t>pose problems</a:t>
            </a:r>
          </a:p>
          <a:p>
            <a:r>
              <a:rPr lang="en-US" dirty="0"/>
              <a:t>Required tradeoffs may limit the applicability of WRF-LES in particular real-data </a:t>
            </a:r>
            <a:r>
              <a:rPr lang="en-US" dirty="0" smtClean="0"/>
              <a:t>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52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Nudged OU-LES: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 smtClean="0"/>
              <a:t>How applicable this procedure is across scales and geographic locations remains a question for future study</a:t>
            </a:r>
          </a:p>
          <a:p>
            <a:pPr>
              <a:spcAft>
                <a:spcPts val="2400"/>
              </a:spcAft>
            </a:pPr>
            <a:r>
              <a:rPr lang="en-US" sz="3600" dirty="0" smtClean="0"/>
              <a:t>Nudging </a:t>
            </a:r>
            <a:r>
              <a:rPr lang="en-US" sz="3600" dirty="0"/>
              <a:t>procedure </a:t>
            </a:r>
            <a:r>
              <a:rPr lang="en-US" sz="3600" dirty="0" smtClean="0"/>
              <a:t>improves mean </a:t>
            </a:r>
            <a:r>
              <a:rPr lang="en-US" sz="3600" dirty="0"/>
              <a:t>near-surface </a:t>
            </a:r>
            <a:r>
              <a:rPr lang="en-US" sz="3600" dirty="0" smtClean="0"/>
              <a:t>fields</a:t>
            </a:r>
          </a:p>
          <a:p>
            <a:pPr>
              <a:spcAft>
                <a:spcPts val="2400"/>
              </a:spcAft>
            </a:pPr>
            <a:r>
              <a:rPr lang="en-US" sz="3600" dirty="0" smtClean="0"/>
              <a:t>Turbulence </a:t>
            </a:r>
            <a:r>
              <a:rPr lang="en-US" sz="3600" dirty="0"/>
              <a:t>structures that OU-LES is known to confidently </a:t>
            </a:r>
            <a:r>
              <a:rPr lang="en-US" sz="3600" dirty="0" smtClean="0"/>
              <a:t>reproduce are retained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653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Nudged OU-LES: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600" dirty="0"/>
              <a:t>Overall, the higher-</a:t>
            </a:r>
            <a:r>
              <a:rPr lang="en-US" sz="3600" dirty="0" smtClean="0"/>
              <a:t>resolution </a:t>
            </a:r>
            <a:r>
              <a:rPr lang="en-US" sz="3600" dirty="0"/>
              <a:t>WRF-nudged simulations best accomplish this </a:t>
            </a:r>
            <a:r>
              <a:rPr lang="en-US" sz="3600" dirty="0" smtClean="0"/>
              <a:t>task</a:t>
            </a:r>
          </a:p>
          <a:p>
            <a:pPr>
              <a:spcAft>
                <a:spcPts val="2400"/>
              </a:spcAft>
            </a:pPr>
            <a:r>
              <a:rPr lang="en-US" sz="3600" dirty="0"/>
              <a:t>B</a:t>
            </a:r>
            <a:r>
              <a:rPr lang="en-US" sz="3600" dirty="0" smtClean="0"/>
              <a:t>est </a:t>
            </a:r>
            <a:r>
              <a:rPr lang="en-US" sz="3600" dirty="0"/>
              <a:t>compromise in </a:t>
            </a:r>
            <a:r>
              <a:rPr lang="en-US" sz="3600" dirty="0" smtClean="0"/>
              <a:t>reproducing accurate </a:t>
            </a:r>
            <a:r>
              <a:rPr lang="en-US" sz="3600" dirty="0"/>
              <a:t>bulk meteorological quantities and realistic turbulence statistics across a broad range of </a:t>
            </a:r>
            <a:r>
              <a:rPr lang="en-US" sz="3600" dirty="0" smtClean="0"/>
              <a:t>scales.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0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WRF-LES solves more physically robust equations, but filters affect scales of interest (and maybe others</a:t>
            </a:r>
            <a:r>
              <a:rPr lang="en-US" sz="3200" dirty="0" smtClean="0"/>
              <a:t>)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WRF-LES uses a higher-order advection scheme, but implicit diffusion term may also affect scales of interest</a:t>
            </a:r>
          </a:p>
          <a:p>
            <a:pPr>
              <a:spcAft>
                <a:spcPts val="24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088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OU-LES uses periodic LBCs, which </a:t>
            </a:r>
            <a:r>
              <a:rPr lang="en-US" sz="3200" dirty="0" smtClean="0"/>
              <a:t>aren</a:t>
            </a:r>
            <a:r>
              <a:rPr lang="en-US" sz="3200" dirty="0" smtClean="0"/>
              <a:t>’t </a:t>
            </a:r>
            <a:r>
              <a:rPr lang="en-US" sz="3200" dirty="0"/>
              <a:t>as physically relevant. </a:t>
            </a:r>
            <a:endParaRPr lang="en-US" sz="3200" dirty="0" smtClean="0"/>
          </a:p>
          <a:p>
            <a:pPr>
              <a:spcAft>
                <a:spcPts val="2400"/>
              </a:spcAft>
            </a:pPr>
            <a:r>
              <a:rPr lang="en-US" sz="3200" dirty="0" smtClean="0"/>
              <a:t>Specified </a:t>
            </a:r>
            <a:r>
              <a:rPr lang="en-US" sz="3200" dirty="0"/>
              <a:t>boundaries </a:t>
            </a:r>
            <a:r>
              <a:rPr lang="en-US" sz="3200" dirty="0" smtClean="0"/>
              <a:t>and nesting </a:t>
            </a:r>
            <a:r>
              <a:rPr lang="en-US" sz="3200" dirty="0"/>
              <a:t>in WRF-LES affect scales of interest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OU-LES may then be nudged, but the implementation is rather ad-</a:t>
            </a:r>
            <a:r>
              <a:rPr lang="en-US" sz="3200" dirty="0" smtClean="0"/>
              <a:t>hoc</a:t>
            </a:r>
          </a:p>
          <a:p>
            <a:pPr>
              <a:spcAft>
                <a:spcPts val="2400"/>
              </a:spcAft>
            </a:pPr>
            <a:r>
              <a:rPr lang="en-US" sz="3200" dirty="0" smtClean="0"/>
              <a:t>Users must weight tradeoffs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328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 Model Run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3600" dirty="0" smtClean="0"/>
              <a:t>Mesoscale modeling</a:t>
            </a:r>
            <a:endParaRPr lang="en-US" sz="3600" dirty="0"/>
          </a:p>
          <a:p>
            <a:pPr lvl="1">
              <a:spcAft>
                <a:spcPts val="2800"/>
              </a:spcAft>
            </a:pPr>
            <a:r>
              <a:rPr lang="en-US" sz="2800" dirty="0" smtClean="0"/>
              <a:t>horizontal grid spacing (∆) from 1 km</a:t>
            </a:r>
            <a:r>
              <a:rPr lang="en-US" sz="2800" dirty="0"/>
              <a:t> </a:t>
            </a:r>
            <a:r>
              <a:rPr lang="en-US" sz="2800" dirty="0" smtClean="0"/>
              <a:t>to 4 km</a:t>
            </a:r>
          </a:p>
          <a:p>
            <a:pPr>
              <a:spcAft>
                <a:spcPts val="0"/>
              </a:spcAft>
            </a:pPr>
            <a:r>
              <a:rPr lang="en-US" sz="3600" dirty="0" smtClean="0"/>
              <a:t>WRF-LES (idealized)</a:t>
            </a:r>
          </a:p>
          <a:p>
            <a:pPr lvl="1">
              <a:spcAft>
                <a:spcPts val="2800"/>
              </a:spcAft>
            </a:pPr>
            <a:r>
              <a:rPr lang="en-US" sz="2800" dirty="0"/>
              <a:t>horizontal grid spacing </a:t>
            </a:r>
            <a:r>
              <a:rPr lang="en-US" sz="2800" dirty="0" smtClean="0"/>
              <a:t>(∆) from 20 m to  80 m</a:t>
            </a:r>
          </a:p>
          <a:p>
            <a:pPr>
              <a:spcAft>
                <a:spcPts val="0"/>
              </a:spcAft>
            </a:pPr>
            <a:r>
              <a:rPr lang="en-US" sz="3600" dirty="0" smtClean="0"/>
              <a:t>WRF-LES nested in mesoscale WRF model</a:t>
            </a:r>
          </a:p>
          <a:p>
            <a:pPr lvl="1">
              <a:spcAft>
                <a:spcPts val="2800"/>
              </a:spcAft>
            </a:pPr>
            <a:r>
              <a:rPr lang="en-US" sz="2800" dirty="0"/>
              <a:t>n</a:t>
            </a:r>
            <a:r>
              <a:rPr lang="en-US" sz="2800" dirty="0" smtClean="0"/>
              <a:t>ested domains with ∆ from 12 km down to 40 m</a:t>
            </a:r>
          </a:p>
        </p:txBody>
      </p:sp>
    </p:spTree>
    <p:extLst>
      <p:ext uri="{BB962C8B-B14F-4D97-AF65-F5344CB8AC3E}">
        <p14:creationId xmlns:p14="http://schemas.microsoft.com/office/powerpoint/2010/main" val="113387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OU-LES Run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3600" dirty="0" smtClean="0"/>
              <a:t>Traditional LES (idealized)</a:t>
            </a:r>
            <a:endParaRPr lang="en-US" sz="3600" dirty="0"/>
          </a:p>
          <a:p>
            <a:pPr lvl="1">
              <a:spcAft>
                <a:spcPts val="2800"/>
              </a:spcAft>
            </a:pPr>
            <a:r>
              <a:rPr lang="en-US" sz="2800" dirty="0"/>
              <a:t>horizontal grid spacing (∆) from 20 </a:t>
            </a:r>
            <a:r>
              <a:rPr lang="en-US" sz="2800" dirty="0" smtClean="0"/>
              <a:t>m to  </a:t>
            </a:r>
            <a:r>
              <a:rPr lang="en-US" sz="2800" dirty="0"/>
              <a:t>80 m</a:t>
            </a:r>
          </a:p>
          <a:p>
            <a:pPr>
              <a:spcAft>
                <a:spcPts val="0"/>
              </a:spcAft>
            </a:pPr>
            <a:r>
              <a:rPr lang="en-US" sz="3600" dirty="0" smtClean="0"/>
              <a:t>Nudged LES (realistic CBL)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en-US" sz="3200" dirty="0" smtClean="0"/>
              <a:t>OU-LES (∆ = 40 m) is nudged with</a:t>
            </a:r>
          </a:p>
          <a:p>
            <a:pPr marL="971550" lvl="1" indent="-514350">
              <a:spcAft>
                <a:spcPts val="0"/>
              </a:spcAft>
              <a:buAutoNum type="arabicPeriod"/>
            </a:pPr>
            <a:r>
              <a:rPr lang="en-US" sz="2800" dirty="0" smtClean="0"/>
              <a:t>RUC output</a:t>
            </a:r>
          </a:p>
          <a:p>
            <a:pPr marL="971550" lvl="1" indent="-514350">
              <a:spcAft>
                <a:spcPts val="0"/>
              </a:spcAft>
              <a:buAutoNum type="arabicPeriod"/>
            </a:pPr>
            <a:r>
              <a:rPr lang="en-US" sz="2800" dirty="0" smtClean="0"/>
              <a:t>WRF model output</a:t>
            </a:r>
          </a:p>
        </p:txBody>
      </p:sp>
    </p:spTree>
    <p:extLst>
      <p:ext uri="{BB962C8B-B14F-4D97-AF65-F5344CB8AC3E}">
        <p14:creationId xmlns:p14="http://schemas.microsoft.com/office/powerpoint/2010/main" val="31959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of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rmAutofit/>
          </a:bodyPr>
          <a:lstStyle/>
          <a:p>
            <a:r>
              <a:rPr lang="en-US" dirty="0" smtClean="0"/>
              <a:t>Stull </a:t>
            </a:r>
            <a:r>
              <a:rPr lang="en-US" dirty="0"/>
              <a:t>(1988) defines the CBL as a mixed layer dominated by buoyant turbulence </a:t>
            </a:r>
            <a:r>
              <a:rPr lang="en-US" dirty="0" smtClean="0"/>
              <a:t>generation</a:t>
            </a:r>
          </a:p>
          <a:p>
            <a:r>
              <a:rPr lang="en-US" dirty="0"/>
              <a:t>LES approach has proven to be particularly relevant for the reproduction of </a:t>
            </a:r>
            <a:r>
              <a:rPr lang="en-US" dirty="0" smtClean="0"/>
              <a:t>daytime CBL </a:t>
            </a:r>
            <a:r>
              <a:rPr lang="en-US" dirty="0"/>
              <a:t>flow </a:t>
            </a:r>
            <a:r>
              <a:rPr lang="en-US" dirty="0" smtClean="0"/>
              <a:t>types</a:t>
            </a:r>
          </a:p>
          <a:p>
            <a:r>
              <a:rPr lang="en-US" dirty="0" smtClean="0"/>
              <a:t>Find optimal method to obtain near-surface turbulent fluctuations and parameters which are important for EM and acoustic wave propagation</a:t>
            </a:r>
          </a:p>
        </p:txBody>
      </p:sp>
    </p:spTree>
    <p:extLst>
      <p:ext uri="{BB962C8B-B14F-4D97-AF65-F5344CB8AC3E}">
        <p14:creationId xmlns:p14="http://schemas.microsoft.com/office/powerpoint/2010/main" val="72042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Mesoscale Modeling: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943600"/>
          </a:xfrm>
        </p:spPr>
        <p:txBody>
          <a:bodyPr>
            <a:noAutofit/>
          </a:bodyPr>
          <a:lstStyle/>
          <a:p>
            <a:r>
              <a:rPr lang="en-US" sz="3000" dirty="0"/>
              <a:t>Scales of motion associated with </a:t>
            </a:r>
            <a:r>
              <a:rPr lang="en-US" sz="3000" dirty="0" smtClean="0"/>
              <a:t>atmospheric </a:t>
            </a:r>
            <a:r>
              <a:rPr lang="en-US" sz="3000" dirty="0"/>
              <a:t>turbulence are not </a:t>
            </a:r>
            <a:r>
              <a:rPr lang="en-US" sz="3000" dirty="0" smtClean="0"/>
              <a:t>resolved</a:t>
            </a:r>
          </a:p>
          <a:p>
            <a:r>
              <a:rPr lang="en-US" sz="3000" dirty="0"/>
              <a:t>Combined effects of subgrid </a:t>
            </a:r>
            <a:r>
              <a:rPr lang="en-US" sz="3000" dirty="0" smtClean="0"/>
              <a:t>turbulence must </a:t>
            </a:r>
            <a:r>
              <a:rPr lang="en-US" sz="3000" dirty="0"/>
              <a:t>be </a:t>
            </a:r>
            <a:r>
              <a:rPr lang="en-US" sz="3000" dirty="0" smtClean="0"/>
              <a:t>modeled</a:t>
            </a:r>
          </a:p>
          <a:p>
            <a:r>
              <a:rPr lang="en-US" sz="3000" dirty="0" smtClean="0"/>
              <a:t>Horizontal turbulent exchange → Smagorinsky-type closure</a:t>
            </a:r>
          </a:p>
          <a:p>
            <a:r>
              <a:rPr lang="en-US" sz="3000" dirty="0" smtClean="0"/>
              <a:t>Vertical turbulent exchange → parameterized via turbulence (PBL) scheme</a:t>
            </a:r>
          </a:p>
        </p:txBody>
      </p:sp>
    </p:spTree>
    <p:extLst>
      <p:ext uri="{BB962C8B-B14F-4D97-AF65-F5344CB8AC3E}">
        <p14:creationId xmlns:p14="http://schemas.microsoft.com/office/powerpoint/2010/main" val="117634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5870</TotalTime>
  <Words>3003</Words>
  <Application>Microsoft Macintosh PowerPoint</Application>
  <PresentationFormat>On-screen Show (4:3)</PresentationFormat>
  <Paragraphs>345</Paragraphs>
  <Slides>59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Downscaling techniques for retrieval of near-surface meteorological fields and turbulence parameters from atmospheric numerical model outputs</vt:lpstr>
      <vt:lpstr>Introduction</vt:lpstr>
      <vt:lpstr>Introduction</vt:lpstr>
      <vt:lpstr>Introduction</vt:lpstr>
      <vt:lpstr>Tools</vt:lpstr>
      <vt:lpstr>WRF Model Run Options</vt:lpstr>
      <vt:lpstr>OU-LES Run Options</vt:lpstr>
      <vt:lpstr>Object of Study</vt:lpstr>
      <vt:lpstr>Mesoscale Modeling: Background</vt:lpstr>
      <vt:lpstr>Mesoscale Modeling: Setup</vt:lpstr>
      <vt:lpstr>Mesoscale Modeling: Setup</vt:lpstr>
      <vt:lpstr>Mesoscale Modeling: Discussion</vt:lpstr>
      <vt:lpstr>Mesoscale Modeling: Discussion</vt:lpstr>
      <vt:lpstr>Large Eddy Simulation: Background</vt:lpstr>
      <vt:lpstr>Idealized LES: Setup</vt:lpstr>
      <vt:lpstr>Idealized LES: Setup</vt:lpstr>
      <vt:lpstr>Idealized LES: Setup</vt:lpstr>
      <vt:lpstr>Idealized LES: Code Descriptions</vt:lpstr>
      <vt:lpstr>w-component velocity (z/zi = 0.25)</vt:lpstr>
      <vt:lpstr>u-component: 1D spectral density (z/zi = 0.25)</vt:lpstr>
      <vt:lpstr>u-component: 2D spectral density (z/zi = 0.25)</vt:lpstr>
      <vt:lpstr>PowerPoint Presentation</vt:lpstr>
      <vt:lpstr>w-component: 1D spectral density (z/zi = 0.25)</vt:lpstr>
      <vt:lpstr>w-component: 2D spectral density (z/zi = 0.25)</vt:lpstr>
      <vt:lpstr>normalized velocity variance</vt:lpstr>
      <vt:lpstr>normalized turbulence kinetic energy</vt:lpstr>
      <vt:lpstr>Discussion: Shear-Free</vt:lpstr>
      <vt:lpstr>Discussion: Shear-Free</vt:lpstr>
      <vt:lpstr>Discussion: Shear-Free</vt:lpstr>
      <vt:lpstr>Discussion: Shear-Free</vt:lpstr>
      <vt:lpstr>Discussion: Shear-Driven</vt:lpstr>
      <vt:lpstr>Discussion: Shear-Driven</vt:lpstr>
      <vt:lpstr>Discussion: Shear-Driven</vt:lpstr>
      <vt:lpstr>Discussion: Shear-Driven</vt:lpstr>
      <vt:lpstr>Idealized LES: Discussion</vt:lpstr>
      <vt:lpstr>Idealized LES: Discussion</vt:lpstr>
      <vt:lpstr>Real-Data LES: Problems</vt:lpstr>
      <vt:lpstr>Real-Data LES: Solutions</vt:lpstr>
      <vt:lpstr>Nested WRF-LES: Setup</vt:lpstr>
      <vt:lpstr>Nudged OU-LES: Setup</vt:lpstr>
      <vt:lpstr>Case 1: June 7, 2007</vt:lpstr>
      <vt:lpstr>Case 1: nudging profiles</vt:lpstr>
      <vt:lpstr>Case 1: meteogram</vt:lpstr>
      <vt:lpstr>Case 1: u-component velocity (z/zi = 0.25)</vt:lpstr>
      <vt:lpstr>Case 1: u-component 1D spectral density (z/zi=0.25)</vt:lpstr>
      <vt:lpstr>Case 1: u-component 2D spectral density (z/zi=0.25)</vt:lpstr>
      <vt:lpstr>Case 2: October 26, 2008</vt:lpstr>
      <vt:lpstr>Case 2: nudging profiles</vt:lpstr>
      <vt:lpstr>Case 2: meteogram</vt:lpstr>
      <vt:lpstr>Case 2: u-component velocity (z/zi=0.25)</vt:lpstr>
      <vt:lpstr>Case 2: u-component 1D spectral density (z/zi=0.25)</vt:lpstr>
      <vt:lpstr>Case 2: u-component 2D spectral density (z/zi=0.25)</vt:lpstr>
      <vt:lpstr>Nested WRF-LES: Discussion</vt:lpstr>
      <vt:lpstr>Nested WRF-LES: Discussion</vt:lpstr>
      <vt:lpstr>Nested WRF-LES: Discussion</vt:lpstr>
      <vt:lpstr>Nudged OU-LES: Discussion</vt:lpstr>
      <vt:lpstr>Nudged OU-LES: Discussion</vt:lpstr>
      <vt:lpstr>Summary</vt:lpstr>
      <vt:lpstr>Summary</vt:lpstr>
    </vt:vector>
  </TitlesOfParts>
  <Company>gibbz.com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convective boundary layer velocity spectra calculated from large eddy simulation and WRF model data </dc:title>
  <dc:creator>Jeremy Gibbs</dc:creator>
  <cp:lastModifiedBy>jeremy</cp:lastModifiedBy>
  <cp:revision>202</cp:revision>
  <dcterms:created xsi:type="dcterms:W3CDTF">2012-06-26T13:54:00Z</dcterms:created>
  <dcterms:modified xsi:type="dcterms:W3CDTF">2012-12-02T17:38:48Z</dcterms:modified>
</cp:coreProperties>
</file>